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61" r:id="rId3"/>
    <p:sldId id="257" r:id="rId4"/>
    <p:sldId id="259" r:id="rId5"/>
    <p:sldId id="258" r:id="rId6"/>
    <p:sldId id="260" r:id="rId7"/>
    <p:sldId id="262" r:id="rId8"/>
    <p:sldId id="263" r:id="rId9"/>
    <p:sldId id="264" r:id="rId10"/>
    <p:sldId id="265" r:id="rId11"/>
    <p:sldId id="266" r:id="rId12"/>
    <p:sldId id="271" r:id="rId13"/>
    <p:sldId id="272" r:id="rId14"/>
    <p:sldId id="267" r:id="rId15"/>
    <p:sldId id="275" r:id="rId16"/>
    <p:sldId id="276" r:id="rId17"/>
    <p:sldId id="279" r:id="rId18"/>
    <p:sldId id="277" r:id="rId19"/>
    <p:sldId id="278" r:id="rId20"/>
    <p:sldId id="280" r:id="rId21"/>
    <p:sldId id="268" r:id="rId22"/>
    <p:sldId id="273"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B38"/>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4660"/>
  </p:normalViewPr>
  <p:slideViewPr>
    <p:cSldViewPr snapToGrid="0">
      <p:cViewPr varScale="1">
        <p:scale>
          <a:sx n="63" d="100"/>
          <a:sy n="63" d="100"/>
        </p:scale>
        <p:origin x="7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64FFD-A966-421C-9CFC-2E67E74BE5C6}" type="datetimeFigureOut">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764E7-FB00-43F7-9BBB-39163446B9BD}" type="slidenum">
              <a:rPr lang="en-US" smtClean="0"/>
              <a:t>‹#›</a:t>
            </a:fld>
            <a:endParaRPr lang="en-US"/>
          </a:p>
        </p:txBody>
      </p:sp>
    </p:spTree>
    <p:extLst>
      <p:ext uri="{BB962C8B-B14F-4D97-AF65-F5344CB8AC3E}">
        <p14:creationId xmlns:p14="http://schemas.microsoft.com/office/powerpoint/2010/main" val="1687960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tatistics.laerd.com/spss-tutorials/mixed-anova-using-spss-statistics.php#step3a"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https://statistics.laerd.com/spss-tutorials/mixed-anova-using-spss-statistics.php#step3a</a:t>
            </a:r>
            <a:endParaRPr lang="en-US" dirty="0"/>
          </a:p>
        </p:txBody>
      </p:sp>
      <p:sp>
        <p:nvSpPr>
          <p:cNvPr id="4" name="Slide Number Placeholder 3"/>
          <p:cNvSpPr>
            <a:spLocks noGrp="1"/>
          </p:cNvSpPr>
          <p:nvPr>
            <p:ph type="sldNum" sz="quarter" idx="5"/>
          </p:nvPr>
        </p:nvSpPr>
        <p:spPr/>
        <p:txBody>
          <a:bodyPr/>
          <a:lstStyle/>
          <a:p>
            <a:fld id="{2A2764E7-FB00-43F7-9BBB-39163446B9BD}" type="slidenum">
              <a:rPr lang="en-US" smtClean="0"/>
              <a:t>1</a:t>
            </a:fld>
            <a:endParaRPr lang="en-US"/>
          </a:p>
        </p:txBody>
      </p:sp>
    </p:spTree>
    <p:extLst>
      <p:ext uri="{BB962C8B-B14F-4D97-AF65-F5344CB8AC3E}">
        <p14:creationId xmlns:p14="http://schemas.microsoft.com/office/powerpoint/2010/main" val="4245057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2764E7-FB00-43F7-9BBB-39163446B9BD}" type="slidenum">
              <a:rPr lang="en-US" smtClean="0"/>
              <a:t>13</a:t>
            </a:fld>
            <a:endParaRPr lang="en-US"/>
          </a:p>
        </p:txBody>
      </p:sp>
    </p:spTree>
    <p:extLst>
      <p:ext uri="{BB962C8B-B14F-4D97-AF65-F5344CB8AC3E}">
        <p14:creationId xmlns:p14="http://schemas.microsoft.com/office/powerpoint/2010/main" val="2204535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12E125-D7DE-4159-AB09-BFCA06495200}"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334365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12E125-D7DE-4159-AB09-BFCA06495200}"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1093994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12E125-D7DE-4159-AB09-BFCA06495200}"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1291704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B12E125-D7DE-4159-AB09-BFCA06495200}"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3548911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B12E125-D7DE-4159-AB09-BFCA06495200}" type="datetimeFigureOut">
              <a:rPr lang="en-US" smtClean="0"/>
              <a:t>5/9/2020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2767638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BB12E125-D7DE-4159-AB09-BFCA06495200}" type="datetimeFigureOut">
              <a:rPr lang="en-US" smtClean="0"/>
              <a:t>5/9/2020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97531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12E125-D7DE-4159-AB09-BFCA06495200}"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1485703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B12E125-D7DE-4159-AB09-BFCA06495200}"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3074596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B12E125-D7DE-4159-AB09-BFCA06495200}" type="datetimeFigureOut">
              <a:rPr lang="en-US" smtClean="0"/>
              <a:t>5/9/2020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2992396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12E125-D7DE-4159-AB09-BFCA06495200}"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3271510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12E125-D7DE-4159-AB09-BFCA06495200}"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756451-8DDB-4F22-86F8-0F07C222D17B}" type="slidenum">
              <a:rPr lang="en-US" smtClean="0"/>
              <a:t>‹#›</a:t>
            </a:fld>
            <a:endParaRPr lang="en-US"/>
          </a:p>
        </p:txBody>
      </p:sp>
    </p:spTree>
    <p:extLst>
      <p:ext uri="{BB962C8B-B14F-4D97-AF65-F5344CB8AC3E}">
        <p14:creationId xmlns:p14="http://schemas.microsoft.com/office/powerpoint/2010/main" val="503616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B12E125-D7DE-4159-AB09-BFCA06495200}" type="datetimeFigureOut">
              <a:rPr lang="en-US" smtClean="0"/>
              <a:t>5/9/2020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B756451-8DDB-4F22-86F8-0F07C222D17B}" type="slidenum">
              <a:rPr lang="en-US" smtClean="0"/>
              <a:t>‹#›</a:t>
            </a:fld>
            <a:endParaRPr lang="en-US"/>
          </a:p>
        </p:txBody>
      </p:sp>
    </p:spTree>
    <p:extLst>
      <p:ext uri="{BB962C8B-B14F-4D97-AF65-F5344CB8AC3E}">
        <p14:creationId xmlns:p14="http://schemas.microsoft.com/office/powerpoint/2010/main" val="2842430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A018-5DA1-4962-A39F-A413746F273D}"/>
              </a:ext>
            </a:extLst>
          </p:cNvPr>
          <p:cNvSpPr>
            <a:spLocks noGrp="1"/>
          </p:cNvSpPr>
          <p:nvPr>
            <p:ph type="ctrTitle"/>
          </p:nvPr>
        </p:nvSpPr>
        <p:spPr/>
        <p:txBody>
          <a:bodyPr/>
          <a:lstStyle/>
          <a:p>
            <a:r>
              <a:rPr lang="en-US" dirty="0"/>
              <a:t>Mixed ANOVA</a:t>
            </a:r>
          </a:p>
        </p:txBody>
      </p:sp>
      <p:sp>
        <p:nvSpPr>
          <p:cNvPr id="3" name="Subtitle 2">
            <a:extLst>
              <a:ext uri="{FF2B5EF4-FFF2-40B4-BE49-F238E27FC236}">
                <a16:creationId xmlns:a16="http://schemas.microsoft.com/office/drawing/2014/main" id="{83CEAF01-B350-45F3-B1EB-A4790B61F4D2}"/>
              </a:ext>
            </a:extLst>
          </p:cNvPr>
          <p:cNvSpPr>
            <a:spLocks noGrp="1"/>
          </p:cNvSpPr>
          <p:nvPr>
            <p:ph type="subTitle" idx="1"/>
          </p:nvPr>
        </p:nvSpPr>
        <p:spPr/>
        <p:txBody>
          <a:bodyPr>
            <a:normAutofit/>
          </a:bodyPr>
          <a:lstStyle/>
          <a:p>
            <a:r>
              <a:rPr lang="en-US" sz="2400"/>
              <a:t>Lecture 18</a:t>
            </a:r>
          </a:p>
        </p:txBody>
      </p:sp>
    </p:spTree>
    <p:extLst>
      <p:ext uri="{BB962C8B-B14F-4D97-AF65-F5344CB8AC3E}">
        <p14:creationId xmlns:p14="http://schemas.microsoft.com/office/powerpoint/2010/main" val="1572444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CE96-D2AB-404D-B356-5D4FA2D453CB}"/>
              </a:ext>
            </a:extLst>
          </p:cNvPr>
          <p:cNvSpPr>
            <a:spLocks noGrp="1"/>
          </p:cNvSpPr>
          <p:nvPr>
            <p:ph type="title"/>
          </p:nvPr>
        </p:nvSpPr>
        <p:spPr/>
        <p:txBody>
          <a:bodyPr/>
          <a:lstStyle/>
          <a:p>
            <a:r>
              <a:rPr lang="en-US" dirty="0"/>
              <a:t>Keeping the stats straight</a:t>
            </a:r>
          </a:p>
        </p:txBody>
      </p:sp>
      <p:sp>
        <p:nvSpPr>
          <p:cNvPr id="3" name="Content Placeholder 2">
            <a:extLst>
              <a:ext uri="{FF2B5EF4-FFF2-40B4-BE49-F238E27FC236}">
                <a16:creationId xmlns:a16="http://schemas.microsoft.com/office/drawing/2014/main" id="{D9D6F296-07BE-4328-AB8B-9C2D6080F599}"/>
              </a:ext>
            </a:extLst>
          </p:cNvPr>
          <p:cNvSpPr>
            <a:spLocks noGrp="1"/>
          </p:cNvSpPr>
          <p:nvPr>
            <p:ph idx="1"/>
          </p:nvPr>
        </p:nvSpPr>
        <p:spPr/>
        <p:txBody>
          <a:bodyPr>
            <a:normAutofit/>
          </a:bodyPr>
          <a:lstStyle/>
          <a:p>
            <a:r>
              <a:rPr lang="en-US" sz="2400" dirty="0"/>
              <a:t>An </a:t>
            </a:r>
            <a:r>
              <a:rPr lang="en-US" sz="2400" b="1" dirty="0"/>
              <a:t>independent samples t-test </a:t>
            </a:r>
            <a:r>
              <a:rPr lang="en-US" sz="2400" dirty="0"/>
              <a:t>is used to determine if there are statistically significant differences between the means of </a:t>
            </a:r>
            <a:r>
              <a:rPr lang="en-US" sz="2400" i="1" dirty="0"/>
              <a:t>two unrelated</a:t>
            </a:r>
            <a:r>
              <a:rPr lang="en-US" sz="2400" dirty="0"/>
              <a:t> groups</a:t>
            </a:r>
          </a:p>
        </p:txBody>
      </p:sp>
    </p:spTree>
    <p:extLst>
      <p:ext uri="{BB962C8B-B14F-4D97-AF65-F5344CB8AC3E}">
        <p14:creationId xmlns:p14="http://schemas.microsoft.com/office/powerpoint/2010/main" val="3245633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4B2C-EC01-4BF5-9F0B-2D51034800AE}"/>
              </a:ext>
            </a:extLst>
          </p:cNvPr>
          <p:cNvSpPr>
            <a:spLocks noGrp="1"/>
          </p:cNvSpPr>
          <p:nvPr>
            <p:ph type="title"/>
          </p:nvPr>
        </p:nvSpPr>
        <p:spPr/>
        <p:txBody>
          <a:bodyPr/>
          <a:lstStyle/>
          <a:p>
            <a:r>
              <a:rPr lang="en-US" dirty="0"/>
              <a:t>Keeping the stats straight</a:t>
            </a:r>
          </a:p>
        </p:txBody>
      </p:sp>
      <p:sp>
        <p:nvSpPr>
          <p:cNvPr id="3" name="Content Placeholder 2">
            <a:extLst>
              <a:ext uri="{FF2B5EF4-FFF2-40B4-BE49-F238E27FC236}">
                <a16:creationId xmlns:a16="http://schemas.microsoft.com/office/drawing/2014/main" id="{1B8F99E5-BE62-4EEF-A8E4-224E0D53D0DD}"/>
              </a:ext>
            </a:extLst>
          </p:cNvPr>
          <p:cNvSpPr>
            <a:spLocks noGrp="1"/>
          </p:cNvSpPr>
          <p:nvPr>
            <p:ph idx="1"/>
          </p:nvPr>
        </p:nvSpPr>
        <p:spPr>
          <a:xfrm>
            <a:off x="3837184" y="427482"/>
            <a:ext cx="7315200" cy="5993892"/>
          </a:xfrm>
        </p:spPr>
        <p:txBody>
          <a:bodyPr>
            <a:normAutofit/>
          </a:bodyPr>
          <a:lstStyle/>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 </a:t>
            </a:r>
            <a:r>
              <a:rPr lang="en-US" sz="2400" b="1" dirty="0"/>
              <a:t>one-way ANOVA </a:t>
            </a:r>
            <a:r>
              <a:rPr lang="en-US" sz="2400" dirty="0"/>
              <a:t>is used to determine if there are statistically significant differences between the means of </a:t>
            </a:r>
            <a:r>
              <a:rPr lang="en-US" sz="2400" i="1" dirty="0"/>
              <a:t>two or more unrelated </a:t>
            </a:r>
            <a:r>
              <a:rPr lang="en-US" sz="2400" dirty="0"/>
              <a:t>groups</a:t>
            </a:r>
          </a:p>
          <a:p>
            <a:pPr lvl="1"/>
            <a:r>
              <a:rPr lang="en-US" sz="2200" dirty="0"/>
              <a:t>It should be used with you data has one categorical IV with two or more levels and one continuous DV</a:t>
            </a:r>
          </a:p>
        </p:txBody>
      </p:sp>
      <p:pic>
        <p:nvPicPr>
          <p:cNvPr id="4" name="Picture 3">
            <a:extLst>
              <a:ext uri="{FF2B5EF4-FFF2-40B4-BE49-F238E27FC236}">
                <a16:creationId xmlns:a16="http://schemas.microsoft.com/office/drawing/2014/main" id="{8BF2F104-2F14-4803-B35C-83AC222CB007}"/>
              </a:ext>
            </a:extLst>
          </p:cNvPr>
          <p:cNvPicPr>
            <a:picLocks noChangeAspect="1"/>
          </p:cNvPicPr>
          <p:nvPr/>
        </p:nvPicPr>
        <p:blipFill>
          <a:blip r:embed="rId2"/>
          <a:stretch>
            <a:fillRect/>
          </a:stretch>
        </p:blipFill>
        <p:spPr>
          <a:xfrm>
            <a:off x="4965896" y="1123837"/>
            <a:ext cx="5057775" cy="2724150"/>
          </a:xfrm>
          <a:prstGeom prst="rect">
            <a:avLst/>
          </a:prstGeom>
        </p:spPr>
      </p:pic>
    </p:spTree>
    <p:extLst>
      <p:ext uri="{BB962C8B-B14F-4D97-AF65-F5344CB8AC3E}">
        <p14:creationId xmlns:p14="http://schemas.microsoft.com/office/powerpoint/2010/main" val="3635123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7CEAD84-069E-40A0-A0F8-C8A9C464B0C8}"/>
              </a:ext>
            </a:extLst>
          </p:cNvPr>
          <p:cNvSpPr txBox="1">
            <a:spLocks/>
          </p:cNvSpPr>
          <p:nvPr/>
        </p:nvSpPr>
        <p:spPr>
          <a:xfrm>
            <a:off x="3837184" y="427482"/>
            <a:ext cx="7315200" cy="5993892"/>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 </a:t>
            </a:r>
            <a:r>
              <a:rPr lang="en-US" sz="2400" b="1" dirty="0"/>
              <a:t>two factor ANOVA</a:t>
            </a:r>
            <a:r>
              <a:rPr lang="en-US" sz="2400" dirty="0"/>
              <a:t> is used to determine if there are statistically significant differences between the means of </a:t>
            </a:r>
            <a:r>
              <a:rPr lang="en-US" sz="2400" i="1" dirty="0"/>
              <a:t>two or more </a:t>
            </a:r>
            <a:r>
              <a:rPr lang="en-US" sz="2400" dirty="0"/>
              <a:t>groups</a:t>
            </a:r>
          </a:p>
          <a:p>
            <a:pPr lvl="1"/>
            <a:r>
              <a:rPr lang="en-US" sz="2200" dirty="0"/>
              <a:t>It should be used when you data has </a:t>
            </a:r>
            <a:r>
              <a:rPr lang="en-US" sz="2200" i="1" dirty="0"/>
              <a:t>two</a:t>
            </a:r>
            <a:r>
              <a:rPr lang="en-US" sz="2200" dirty="0"/>
              <a:t> categorical IVs with two or more levels and one continuous DV</a:t>
            </a:r>
          </a:p>
          <a:p>
            <a:pPr lvl="1"/>
            <a:r>
              <a:rPr lang="en-US" sz="2200" dirty="0"/>
              <a:t>It allows us to look for main effects and interactions</a:t>
            </a:r>
          </a:p>
        </p:txBody>
      </p:sp>
      <p:sp>
        <p:nvSpPr>
          <p:cNvPr id="2" name="Title 1">
            <a:extLst>
              <a:ext uri="{FF2B5EF4-FFF2-40B4-BE49-F238E27FC236}">
                <a16:creationId xmlns:a16="http://schemas.microsoft.com/office/drawing/2014/main" id="{49E38C53-3E36-47AE-B800-1800DCC7EC28}"/>
              </a:ext>
            </a:extLst>
          </p:cNvPr>
          <p:cNvSpPr>
            <a:spLocks noGrp="1"/>
          </p:cNvSpPr>
          <p:nvPr>
            <p:ph type="title"/>
          </p:nvPr>
        </p:nvSpPr>
        <p:spPr/>
        <p:txBody>
          <a:bodyPr/>
          <a:lstStyle/>
          <a:p>
            <a:r>
              <a:rPr lang="en-US" dirty="0"/>
              <a:t>Keeping the stats straight</a:t>
            </a:r>
          </a:p>
        </p:txBody>
      </p:sp>
      <p:pic>
        <p:nvPicPr>
          <p:cNvPr id="4" name="Content Placeholder 3">
            <a:extLst>
              <a:ext uri="{FF2B5EF4-FFF2-40B4-BE49-F238E27FC236}">
                <a16:creationId xmlns:a16="http://schemas.microsoft.com/office/drawing/2014/main" id="{A3C7B0E5-B322-4ACD-9844-DDD5F07A9686}"/>
              </a:ext>
            </a:extLst>
          </p:cNvPr>
          <p:cNvPicPr>
            <a:picLocks noGrp="1" noChangeAspect="1"/>
          </p:cNvPicPr>
          <p:nvPr>
            <p:ph idx="1"/>
          </p:nvPr>
        </p:nvPicPr>
        <p:blipFill>
          <a:blip r:embed="rId2"/>
          <a:stretch>
            <a:fillRect/>
          </a:stretch>
        </p:blipFill>
        <p:spPr>
          <a:xfrm>
            <a:off x="4907244" y="427482"/>
            <a:ext cx="5183242" cy="3359917"/>
          </a:xfrm>
          <a:prstGeom prst="rect">
            <a:avLst/>
          </a:prstGeom>
        </p:spPr>
      </p:pic>
    </p:spTree>
    <p:extLst>
      <p:ext uri="{BB962C8B-B14F-4D97-AF65-F5344CB8AC3E}">
        <p14:creationId xmlns:p14="http://schemas.microsoft.com/office/powerpoint/2010/main" val="1426303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BB3B-B3FD-4184-9C08-38F177721121}"/>
              </a:ext>
            </a:extLst>
          </p:cNvPr>
          <p:cNvSpPr>
            <a:spLocks noGrp="1"/>
          </p:cNvSpPr>
          <p:nvPr>
            <p:ph type="title"/>
          </p:nvPr>
        </p:nvSpPr>
        <p:spPr/>
        <p:txBody>
          <a:bodyPr/>
          <a:lstStyle/>
          <a:p>
            <a:r>
              <a:rPr lang="en-US" dirty="0"/>
              <a:t>Keeping the stats straight</a:t>
            </a:r>
          </a:p>
        </p:txBody>
      </p:sp>
      <p:sp>
        <p:nvSpPr>
          <p:cNvPr id="3" name="Content Placeholder 2">
            <a:extLst>
              <a:ext uri="{FF2B5EF4-FFF2-40B4-BE49-F238E27FC236}">
                <a16:creationId xmlns:a16="http://schemas.microsoft.com/office/drawing/2014/main" id="{6F05A79B-7D40-4923-B6C9-1044E03DEC26}"/>
              </a:ext>
            </a:extLst>
          </p:cNvPr>
          <p:cNvSpPr>
            <a:spLocks noGrp="1"/>
          </p:cNvSpPr>
          <p:nvPr>
            <p:ph idx="1"/>
          </p:nvPr>
        </p:nvSpPr>
        <p:spPr>
          <a:xfrm>
            <a:off x="3869268" y="427482"/>
            <a:ext cx="7315200" cy="5993892"/>
          </a:xfrm>
        </p:spPr>
        <p:txBody>
          <a:bodyPr>
            <a:normAutofit/>
          </a:bodyPr>
          <a:lstStyle/>
          <a:p>
            <a:r>
              <a:rPr lang="en-US" sz="2400" dirty="0"/>
              <a:t>A </a:t>
            </a:r>
            <a:r>
              <a:rPr lang="en-US" sz="2400" b="1" dirty="0"/>
              <a:t>within-subjects t-test </a:t>
            </a:r>
            <a:r>
              <a:rPr lang="en-US" sz="2400" dirty="0"/>
              <a:t>is used to determine if there are statistically significant differences between the means of two </a:t>
            </a:r>
            <a:r>
              <a:rPr lang="en-US" sz="2400" i="1" dirty="0"/>
              <a:t>related</a:t>
            </a:r>
            <a:r>
              <a:rPr lang="en-US" sz="2400" dirty="0"/>
              <a:t> groups</a:t>
            </a:r>
          </a:p>
          <a:p>
            <a:pPr lvl="1"/>
            <a:r>
              <a:rPr lang="en-US" sz="2200" dirty="0"/>
              <a:t>You should use a within-subjects t-test when your data has one independent, categorical variable that has two levels (or groups) and one continuous dependent variable </a:t>
            </a:r>
            <a:r>
              <a:rPr lang="en-US" sz="2200" b="1" dirty="0"/>
              <a:t>OR</a:t>
            </a:r>
            <a:r>
              <a:rPr lang="en-US" sz="2200" dirty="0"/>
              <a:t> one dependent, continuous variable that is assessed at two time points (i.e., pre- and post-)</a:t>
            </a:r>
            <a:endParaRPr lang="en-US" sz="2400" dirty="0"/>
          </a:p>
        </p:txBody>
      </p:sp>
    </p:spTree>
    <p:extLst>
      <p:ext uri="{BB962C8B-B14F-4D97-AF65-F5344CB8AC3E}">
        <p14:creationId xmlns:p14="http://schemas.microsoft.com/office/powerpoint/2010/main" val="180335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799E4-692D-4C18-820F-795E607A2CB1}"/>
              </a:ext>
            </a:extLst>
          </p:cNvPr>
          <p:cNvSpPr>
            <a:spLocks noGrp="1"/>
          </p:cNvSpPr>
          <p:nvPr>
            <p:ph type="title"/>
          </p:nvPr>
        </p:nvSpPr>
        <p:spPr/>
        <p:txBody>
          <a:bodyPr/>
          <a:lstStyle/>
          <a:p>
            <a:r>
              <a:rPr lang="en-US" dirty="0"/>
              <a:t>Keeping the stats straight</a:t>
            </a:r>
          </a:p>
        </p:txBody>
      </p:sp>
      <p:sp>
        <p:nvSpPr>
          <p:cNvPr id="3" name="Content Placeholder 2">
            <a:extLst>
              <a:ext uri="{FF2B5EF4-FFF2-40B4-BE49-F238E27FC236}">
                <a16:creationId xmlns:a16="http://schemas.microsoft.com/office/drawing/2014/main" id="{DD4AB730-3DF4-435F-93D7-BC2CEC004A13}"/>
              </a:ext>
            </a:extLst>
          </p:cNvPr>
          <p:cNvSpPr>
            <a:spLocks noGrp="1"/>
          </p:cNvSpPr>
          <p:nvPr>
            <p:ph idx="1"/>
          </p:nvPr>
        </p:nvSpPr>
        <p:spPr>
          <a:xfrm>
            <a:off x="3869268" y="427482"/>
            <a:ext cx="7315200" cy="5993892"/>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 </a:t>
            </a:r>
            <a:r>
              <a:rPr lang="en-US" sz="2400" b="1" dirty="0"/>
              <a:t>repeated measures ANOVA </a:t>
            </a:r>
            <a:r>
              <a:rPr lang="en-US" sz="2400" dirty="0"/>
              <a:t>is used to determine if there are statistically significant differences between the means of </a:t>
            </a:r>
            <a:r>
              <a:rPr lang="en-US" sz="2400" i="1" dirty="0"/>
              <a:t>two or more related </a:t>
            </a:r>
            <a:r>
              <a:rPr lang="en-US" sz="2400" dirty="0"/>
              <a:t>groups.</a:t>
            </a:r>
          </a:p>
          <a:p>
            <a:pPr lvl="1"/>
            <a:r>
              <a:rPr lang="en-US" sz="2200" dirty="0"/>
              <a:t>It should be used when your data has one independent, categorical variable that has two or more levels (or groups) received by all participants and one continuous dependent variable </a:t>
            </a:r>
            <a:r>
              <a:rPr lang="en-US" sz="2200" b="1" dirty="0"/>
              <a:t>OR </a:t>
            </a:r>
            <a:r>
              <a:rPr lang="en-US" sz="2200" dirty="0"/>
              <a:t>one continuous dependent variable assessed at two or more times with all participants being assessed at each time</a:t>
            </a:r>
            <a:endParaRPr lang="en-US" sz="2200" b="1" dirty="0"/>
          </a:p>
        </p:txBody>
      </p:sp>
      <p:pic>
        <p:nvPicPr>
          <p:cNvPr id="4" name="Picture 3">
            <a:extLst>
              <a:ext uri="{FF2B5EF4-FFF2-40B4-BE49-F238E27FC236}">
                <a16:creationId xmlns:a16="http://schemas.microsoft.com/office/drawing/2014/main" id="{72F7375F-2BE3-477F-BD89-047979C74D95}"/>
              </a:ext>
            </a:extLst>
          </p:cNvPr>
          <p:cNvPicPr>
            <a:picLocks noChangeAspect="1"/>
          </p:cNvPicPr>
          <p:nvPr/>
        </p:nvPicPr>
        <p:blipFill>
          <a:blip r:embed="rId2"/>
          <a:stretch>
            <a:fillRect/>
          </a:stretch>
        </p:blipFill>
        <p:spPr>
          <a:xfrm>
            <a:off x="4689075" y="202722"/>
            <a:ext cx="5675585" cy="3221706"/>
          </a:xfrm>
          <a:prstGeom prst="rect">
            <a:avLst/>
          </a:prstGeom>
        </p:spPr>
      </p:pic>
    </p:spTree>
    <p:extLst>
      <p:ext uri="{BB962C8B-B14F-4D97-AF65-F5344CB8AC3E}">
        <p14:creationId xmlns:p14="http://schemas.microsoft.com/office/powerpoint/2010/main" val="117922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321C-5E03-4F48-8A65-0A5C651174A8}"/>
              </a:ext>
            </a:extLst>
          </p:cNvPr>
          <p:cNvSpPr>
            <a:spLocks noGrp="1"/>
          </p:cNvSpPr>
          <p:nvPr>
            <p:ph type="title"/>
          </p:nvPr>
        </p:nvSpPr>
        <p:spPr/>
        <p:txBody>
          <a:bodyPr/>
          <a:lstStyle/>
          <a:p>
            <a:r>
              <a:rPr lang="en-US" dirty="0"/>
              <a:t>Mixed design ANOVA</a:t>
            </a:r>
          </a:p>
        </p:txBody>
      </p:sp>
      <p:sp>
        <p:nvSpPr>
          <p:cNvPr id="3" name="Content Placeholder 2">
            <a:extLst>
              <a:ext uri="{FF2B5EF4-FFF2-40B4-BE49-F238E27FC236}">
                <a16:creationId xmlns:a16="http://schemas.microsoft.com/office/drawing/2014/main" id="{3FD5A7DE-7CB9-4358-8772-C79414FB2022}"/>
              </a:ext>
            </a:extLst>
          </p:cNvPr>
          <p:cNvSpPr>
            <a:spLocks noGrp="1"/>
          </p:cNvSpPr>
          <p:nvPr>
            <p:ph idx="1"/>
          </p:nvPr>
        </p:nvSpPr>
        <p:spPr/>
        <p:txBody>
          <a:bodyPr>
            <a:normAutofit/>
          </a:bodyPr>
          <a:lstStyle/>
          <a:p>
            <a:r>
              <a:rPr lang="en-US" sz="2400" dirty="0"/>
              <a:t>Combines the benefits of the factorial ANOVA and the repeated measures ANOVA</a:t>
            </a:r>
          </a:p>
          <a:p>
            <a:r>
              <a:rPr lang="en-US" sz="2400" dirty="0"/>
              <a:t>A </a:t>
            </a:r>
            <a:r>
              <a:rPr lang="en-US" sz="2400" b="1" dirty="0"/>
              <a:t>mixed design ANOVA</a:t>
            </a:r>
            <a:r>
              <a:rPr lang="en-US" sz="2400" dirty="0"/>
              <a:t> is used to determine if there are statistically significant differences between the means of </a:t>
            </a:r>
            <a:r>
              <a:rPr lang="en-US" sz="2400" i="1" dirty="0"/>
              <a:t>two or more </a:t>
            </a:r>
            <a:r>
              <a:rPr lang="en-US" sz="2400" dirty="0"/>
              <a:t>groups, with at least one set of </a:t>
            </a:r>
            <a:r>
              <a:rPr lang="en-US" sz="2400" i="1" dirty="0"/>
              <a:t>related groups</a:t>
            </a:r>
            <a:r>
              <a:rPr lang="en-US" sz="2400" dirty="0"/>
              <a:t> and at least one set of </a:t>
            </a:r>
            <a:r>
              <a:rPr lang="en-US" sz="2400" i="1" dirty="0"/>
              <a:t>unrelated groups</a:t>
            </a:r>
          </a:p>
          <a:p>
            <a:pPr lvl="1"/>
            <a:r>
              <a:rPr lang="en-US" sz="2200" dirty="0"/>
              <a:t>It should be used when you data has </a:t>
            </a:r>
            <a:r>
              <a:rPr lang="en-US" sz="2200" i="1" dirty="0"/>
              <a:t>at least one </a:t>
            </a:r>
            <a:r>
              <a:rPr lang="en-US" sz="2200" dirty="0"/>
              <a:t>between-subjects IV and </a:t>
            </a:r>
            <a:r>
              <a:rPr lang="en-US" sz="2200" i="1" dirty="0"/>
              <a:t>at least one</a:t>
            </a:r>
            <a:r>
              <a:rPr lang="en-US" sz="2200" dirty="0"/>
              <a:t> within-subjects IV and a continuous DV</a:t>
            </a:r>
          </a:p>
          <a:p>
            <a:pPr lvl="1"/>
            <a:r>
              <a:rPr lang="en-US" sz="2200" dirty="0"/>
              <a:t>It allows us to look for main effects and interactions</a:t>
            </a:r>
            <a:endParaRPr lang="en-US" sz="2400" dirty="0"/>
          </a:p>
        </p:txBody>
      </p:sp>
    </p:spTree>
    <p:extLst>
      <p:ext uri="{BB962C8B-B14F-4D97-AF65-F5344CB8AC3E}">
        <p14:creationId xmlns:p14="http://schemas.microsoft.com/office/powerpoint/2010/main" val="1753067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023D-3A1D-4251-856B-2A3FD5EC3CB7}"/>
              </a:ext>
            </a:extLst>
          </p:cNvPr>
          <p:cNvSpPr>
            <a:spLocks noGrp="1"/>
          </p:cNvSpPr>
          <p:nvPr>
            <p:ph type="title"/>
          </p:nvPr>
        </p:nvSpPr>
        <p:spPr>
          <a:xfrm>
            <a:off x="156667" y="1123837"/>
            <a:ext cx="3180092" cy="4601183"/>
          </a:xfrm>
        </p:spPr>
        <p:txBody>
          <a:bodyPr/>
          <a:lstStyle/>
          <a:p>
            <a:r>
              <a:rPr lang="en-US" dirty="0"/>
              <a:t>An example</a:t>
            </a:r>
          </a:p>
        </p:txBody>
      </p:sp>
      <p:sp>
        <p:nvSpPr>
          <p:cNvPr id="3" name="Content Placeholder 2">
            <a:extLst>
              <a:ext uri="{FF2B5EF4-FFF2-40B4-BE49-F238E27FC236}">
                <a16:creationId xmlns:a16="http://schemas.microsoft.com/office/drawing/2014/main" id="{153DF060-826E-4889-9C66-8B623A3FAD57}"/>
              </a:ext>
            </a:extLst>
          </p:cNvPr>
          <p:cNvSpPr>
            <a:spLocks noGrp="1"/>
          </p:cNvSpPr>
          <p:nvPr>
            <p:ph idx="1"/>
          </p:nvPr>
        </p:nvSpPr>
        <p:spPr>
          <a:xfrm>
            <a:off x="3869268" y="864108"/>
            <a:ext cx="7315200" cy="2215976"/>
          </a:xfrm>
        </p:spPr>
        <p:txBody>
          <a:bodyPr>
            <a:normAutofit/>
          </a:bodyPr>
          <a:lstStyle/>
          <a:p>
            <a:r>
              <a:rPr lang="en-US" sz="2400" dirty="0">
                <a:solidFill>
                  <a:schemeClr val="dk1"/>
                </a:solidFill>
                <a:latin typeface="Georgia"/>
                <a:ea typeface="Georgia"/>
                <a:cs typeface="Georgia"/>
                <a:sym typeface="Georgia"/>
              </a:rPr>
              <a:t>In the simplest 2 x 2 design you would have subjects randomly assigned to one of two groups, but each group would experience 2 conditions (measurements)</a:t>
            </a:r>
            <a:endParaRPr lang="en-US" sz="2400" dirty="0"/>
          </a:p>
          <a:p>
            <a:endParaRPr lang="en-US" sz="2400" dirty="0"/>
          </a:p>
        </p:txBody>
      </p:sp>
      <p:graphicFrame>
        <p:nvGraphicFramePr>
          <p:cNvPr id="4" name="Google Shape;158;p4">
            <a:extLst>
              <a:ext uri="{FF2B5EF4-FFF2-40B4-BE49-F238E27FC236}">
                <a16:creationId xmlns:a16="http://schemas.microsoft.com/office/drawing/2014/main" id="{49BD26C8-E7B1-47B4-B1D7-DE7164B17988}"/>
              </a:ext>
            </a:extLst>
          </p:cNvPr>
          <p:cNvGraphicFramePr/>
          <p:nvPr>
            <p:extLst>
              <p:ext uri="{D42A27DB-BD31-4B8C-83A1-F6EECF244321}">
                <p14:modId xmlns:p14="http://schemas.microsoft.com/office/powerpoint/2010/main" val="2099142865"/>
              </p:ext>
            </p:extLst>
          </p:nvPr>
        </p:nvGraphicFramePr>
        <p:xfrm>
          <a:off x="3949243" y="2702022"/>
          <a:ext cx="7155250" cy="3291870"/>
        </p:xfrm>
        <a:graphic>
          <a:graphicData uri="http://schemas.openxmlformats.org/drawingml/2006/table">
            <a:tbl>
              <a:tblPr>
                <a:noFill/>
              </a:tblPr>
              <a:tblGrid>
                <a:gridCol w="2384175">
                  <a:extLst>
                    <a:ext uri="{9D8B030D-6E8A-4147-A177-3AD203B41FA5}">
                      <a16:colId xmlns:a16="http://schemas.microsoft.com/office/drawing/2014/main" val="20000"/>
                    </a:ext>
                  </a:extLst>
                </a:gridCol>
                <a:gridCol w="2386900">
                  <a:extLst>
                    <a:ext uri="{9D8B030D-6E8A-4147-A177-3AD203B41FA5}">
                      <a16:colId xmlns:a16="http://schemas.microsoft.com/office/drawing/2014/main" val="20001"/>
                    </a:ext>
                  </a:extLst>
                </a:gridCol>
                <a:gridCol w="2384175">
                  <a:extLst>
                    <a:ext uri="{9D8B030D-6E8A-4147-A177-3AD203B41FA5}">
                      <a16:colId xmlns:a16="http://schemas.microsoft.com/office/drawing/2014/main" val="20002"/>
                    </a:ext>
                  </a:extLst>
                </a:gridCol>
              </a:tblGrid>
              <a:tr h="26725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dk1"/>
                        </a:solidFill>
                        <a:latin typeface="Georgia"/>
                        <a:ea typeface="Georgia"/>
                        <a:cs typeface="Georgia"/>
                        <a:sym typeface="Georgia"/>
                      </a:endParaRPr>
                    </a:p>
                  </a:txBody>
                  <a:tcPr marL="91425" marR="91425" marT="45725" marB="45725">
                    <a:lnT w="25400" cap="flat" cmpd="sng">
                      <a:solidFill>
                        <a:schemeClr val="dk1"/>
                      </a:solidFill>
                      <a:prstDash val="solid"/>
                      <a:round/>
                      <a:headEnd type="none" w="sm" len="sm"/>
                      <a:tailEnd type="none" w="sm" len="sm"/>
                    </a:lnT>
                    <a:lnB w="25400" cap="flat" cmpd="sng">
                      <a:solidFill>
                        <a:schemeClr val="dk1"/>
                      </a:solidFill>
                      <a:prstDash val="solid"/>
                      <a:round/>
                      <a:headEnd type="none" w="sm" len="sm"/>
                      <a:tailEnd type="none" w="sm" len="sm"/>
                    </a:lnB>
                    <a:solidFill>
                      <a:schemeClr val="accent2"/>
                    </a:solidFill>
                  </a:tcPr>
                </a:tc>
                <a:tc>
                  <a:txBody>
                    <a:bodyPr/>
                    <a:lstStyle/>
                    <a:p>
                      <a:pPr marL="0" marR="0" lvl="0" indent="0" algn="l" rtl="0">
                        <a:lnSpc>
                          <a:spcPct val="100000"/>
                        </a:lnSpc>
                        <a:spcBef>
                          <a:spcPts val="0"/>
                        </a:spcBef>
                        <a:spcAft>
                          <a:spcPts val="0"/>
                        </a:spcAft>
                        <a:buClr>
                          <a:srgbClr val="FFFFFF"/>
                        </a:buClr>
                        <a:buSzPts val="1600"/>
                        <a:buFont typeface="Georgia"/>
                        <a:buNone/>
                      </a:pPr>
                      <a:r>
                        <a:rPr lang="en-US" sz="1600" b="1" i="0" u="none" strike="noStrike" cap="none">
                          <a:solidFill>
                            <a:srgbClr val="FFFFFF"/>
                          </a:solidFill>
                          <a:latin typeface="Georgia"/>
                          <a:ea typeface="Georgia"/>
                          <a:cs typeface="Georgia"/>
                          <a:sym typeface="Georgia"/>
                        </a:rPr>
                        <a:t>Anxiety- Before</a:t>
                      </a:r>
                      <a:endParaRPr sz="1400" u="none" strike="noStrike" cap="none"/>
                    </a:p>
                  </a:txBody>
                  <a:tcPr marL="91425" marR="91425" marT="45725" marB="45725">
                    <a:lnT w="25400" cap="flat" cmpd="sng">
                      <a:solidFill>
                        <a:schemeClr val="dk1"/>
                      </a:solidFill>
                      <a:prstDash val="solid"/>
                      <a:round/>
                      <a:headEnd type="none" w="sm" len="sm"/>
                      <a:tailEnd type="none" w="sm" len="sm"/>
                    </a:lnT>
                    <a:lnB w="25400" cap="flat" cmpd="sng">
                      <a:solidFill>
                        <a:schemeClr val="dk1"/>
                      </a:solidFill>
                      <a:prstDash val="solid"/>
                      <a:round/>
                      <a:headEnd type="none" w="sm" len="sm"/>
                      <a:tailEnd type="none" w="sm" len="sm"/>
                    </a:lnB>
                    <a:solidFill>
                      <a:schemeClr val="accent2"/>
                    </a:solidFill>
                  </a:tcPr>
                </a:tc>
                <a:tc>
                  <a:txBody>
                    <a:bodyPr/>
                    <a:lstStyle/>
                    <a:p>
                      <a:pPr marL="0" marR="0" lvl="0" indent="0" algn="l" rtl="0">
                        <a:lnSpc>
                          <a:spcPct val="100000"/>
                        </a:lnSpc>
                        <a:spcBef>
                          <a:spcPts val="0"/>
                        </a:spcBef>
                        <a:spcAft>
                          <a:spcPts val="0"/>
                        </a:spcAft>
                        <a:buClr>
                          <a:srgbClr val="FFFFFF"/>
                        </a:buClr>
                        <a:buSzPts val="1800"/>
                        <a:buFont typeface="Georgia"/>
                        <a:buNone/>
                      </a:pPr>
                      <a:r>
                        <a:rPr lang="en-US" sz="1800" b="1" i="0" u="none" strike="noStrike" cap="none">
                          <a:solidFill>
                            <a:srgbClr val="FFFFFF"/>
                          </a:solidFill>
                          <a:latin typeface="Georgia"/>
                          <a:ea typeface="Georgia"/>
                          <a:cs typeface="Georgia"/>
                          <a:sym typeface="Georgia"/>
                        </a:rPr>
                        <a:t>Anxiety- After</a:t>
                      </a:r>
                      <a:endParaRPr sz="1400" u="none" strike="noStrike" cap="none"/>
                    </a:p>
                  </a:txBody>
                  <a:tcPr marL="91425" marR="91425" marT="45725" marB="45725">
                    <a:lnT w="25400" cap="flat" cmpd="sng">
                      <a:solidFill>
                        <a:schemeClr val="dk1"/>
                      </a:solidFill>
                      <a:prstDash val="solid"/>
                      <a:round/>
                      <a:headEnd type="none" w="sm" len="sm"/>
                      <a:tailEnd type="none" w="sm" len="sm"/>
                    </a:lnT>
                    <a:lnB w="25400" cap="flat" cmpd="sng">
                      <a:solidFill>
                        <a:schemeClr val="dk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1070375">
                <a:tc>
                  <a:txBody>
                    <a:bodyPr/>
                    <a:lstStyle/>
                    <a:p>
                      <a:pPr marL="0" marR="0" lvl="0" indent="0" algn="ctr" rtl="0">
                        <a:lnSpc>
                          <a:spcPct val="100000"/>
                        </a:lnSpc>
                        <a:spcBef>
                          <a:spcPts val="0"/>
                        </a:spcBef>
                        <a:spcAft>
                          <a:spcPts val="0"/>
                        </a:spcAft>
                        <a:buClr>
                          <a:schemeClr val="dk1"/>
                        </a:buClr>
                        <a:buSzPts val="1800"/>
                        <a:buFont typeface="Georgia"/>
                        <a:buNone/>
                      </a:pPr>
                      <a:endParaRPr sz="1800" b="0" i="0" u="none" strike="noStrike" cap="none" dirty="0">
                        <a:solidFill>
                          <a:srgbClr val="000000"/>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Progressive Muscle Relaxation</a:t>
                      </a:r>
                      <a:endParaRPr sz="1400" u="none" strike="noStrike" cap="none" dirty="0"/>
                    </a:p>
                  </a:txBody>
                  <a:tcPr marL="91425" marR="91425" marT="45725" marB="45725">
                    <a:lnT w="25400" cap="flat" cmpd="sng">
                      <a:solidFill>
                        <a:schemeClr val="dk1"/>
                      </a:solidFill>
                      <a:prstDash val="solid"/>
                      <a:round/>
                      <a:headEnd type="none" w="sm" len="sm"/>
                      <a:tailEnd type="none" w="sm" len="sm"/>
                    </a:lnT>
                    <a:solidFill>
                      <a:srgbClr val="E7E7E7"/>
                    </a:solidFill>
                  </a:tcPr>
                </a:tc>
                <a:tc>
                  <a:txBody>
                    <a:bodyPr/>
                    <a:lstStyle/>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1</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2</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3</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4</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5</a:t>
                      </a:r>
                      <a:endParaRPr sz="1400" u="none" strike="noStrike" cap="none" dirty="0"/>
                    </a:p>
                  </a:txBody>
                  <a:tcPr marL="91425" marR="91425" marT="45725" marB="45725">
                    <a:lnT w="25400" cap="flat" cmpd="sng">
                      <a:solidFill>
                        <a:schemeClr val="dk1"/>
                      </a:solidFill>
                      <a:prstDash val="solid"/>
                      <a:round/>
                      <a:headEnd type="none" w="sm" len="sm"/>
                      <a:tailEnd type="none" w="sm" len="sm"/>
                    </a:lnT>
                    <a:solidFill>
                      <a:srgbClr val="E7E7E7"/>
                    </a:solidFill>
                  </a:tcPr>
                </a:tc>
                <a:tc>
                  <a:txBody>
                    <a:bodyPr/>
                    <a:lstStyle/>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1</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2</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3</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4</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5</a:t>
                      </a:r>
                      <a:endParaRPr sz="1400" u="none" strike="noStrike" cap="none" dirty="0"/>
                    </a:p>
                  </a:txBody>
                  <a:tcPr marL="91425" marR="91425" marT="45725" marB="45725">
                    <a:lnT w="25400" cap="flat" cmpd="sng">
                      <a:solidFill>
                        <a:schemeClr val="dk1"/>
                      </a:solidFill>
                      <a:prstDash val="solid"/>
                      <a:round/>
                      <a:headEnd type="none" w="sm" len="sm"/>
                      <a:tailEnd type="none" w="sm" len="sm"/>
                    </a:lnT>
                    <a:solidFill>
                      <a:srgbClr val="E7E7E7"/>
                    </a:solidFill>
                  </a:tcPr>
                </a:tc>
                <a:extLst>
                  <a:ext uri="{0D108BD9-81ED-4DB2-BD59-A6C34878D82A}">
                    <a16:rowId xmlns:a16="http://schemas.microsoft.com/office/drawing/2014/main" val="10001"/>
                  </a:ext>
                </a:extLst>
              </a:tr>
              <a:tr h="1070375">
                <a:tc>
                  <a:txBody>
                    <a:bodyPr/>
                    <a:lstStyle/>
                    <a:p>
                      <a:pPr marL="0" marR="0" lvl="0" indent="0" algn="ctr" rtl="0">
                        <a:lnSpc>
                          <a:spcPct val="100000"/>
                        </a:lnSpc>
                        <a:spcBef>
                          <a:spcPts val="0"/>
                        </a:spcBef>
                        <a:spcAft>
                          <a:spcPts val="0"/>
                        </a:spcAft>
                        <a:buClr>
                          <a:schemeClr val="dk1"/>
                        </a:buClr>
                        <a:buSzPts val="1800"/>
                        <a:buFont typeface="Georgia"/>
                        <a:buNone/>
                      </a:pPr>
                      <a:endParaRPr sz="1800" b="0" i="0" u="none" strike="noStrike" cap="none">
                        <a:solidFill>
                          <a:srgbClr val="000000"/>
                        </a:solidFill>
                        <a:latin typeface="Georgia"/>
                        <a:ea typeface="Georgia"/>
                        <a:cs typeface="Georgia"/>
                        <a:sym typeface="Georgia"/>
                      </a:endParaRPr>
                    </a:p>
                    <a:p>
                      <a:pPr marL="0" marR="0" lvl="0" indent="0" algn="ctr" rtl="0">
                        <a:lnSpc>
                          <a:spcPct val="100000"/>
                        </a:lnSpc>
                        <a:spcBef>
                          <a:spcPts val="0"/>
                        </a:spcBef>
                        <a:spcAft>
                          <a:spcPts val="0"/>
                        </a:spcAft>
                        <a:buClr>
                          <a:schemeClr val="dk1"/>
                        </a:buClr>
                        <a:buSzPts val="1800"/>
                        <a:buFont typeface="Georgia"/>
                        <a:buNone/>
                      </a:pPr>
                      <a:endParaRPr sz="1800" b="0" i="0" u="none" strike="noStrike" cap="none">
                        <a:solidFill>
                          <a:srgbClr val="000000"/>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a:solidFill>
                            <a:srgbClr val="000000"/>
                          </a:solidFill>
                          <a:latin typeface="Georgia"/>
                          <a:ea typeface="Georgia"/>
                          <a:cs typeface="Georgia"/>
                          <a:sym typeface="Georgia"/>
                        </a:rPr>
                        <a:t>Exercise </a:t>
                      </a:r>
                      <a:endParaRPr sz="1400" u="none" strike="noStrike" cap="none"/>
                    </a:p>
                  </a:txBody>
                  <a:tcPr marL="91425" marR="91425" marT="45725" marB="45725">
                    <a:lnB w="254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6</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7</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8</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9</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10</a:t>
                      </a:r>
                      <a:endParaRPr sz="1400" u="none" strike="noStrike" cap="none" dirty="0"/>
                    </a:p>
                  </a:txBody>
                  <a:tcPr marL="91425" marR="91425" marT="45725" marB="45725">
                    <a:lnB w="254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6</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7</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8</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9</a:t>
                      </a:r>
                      <a:endParaRPr sz="1400" u="none" strike="noStrike" cap="none" dirty="0"/>
                    </a:p>
                    <a:p>
                      <a:pPr marL="0" marR="0" lvl="0" indent="0" algn="ctr" rtl="0">
                        <a:lnSpc>
                          <a:spcPct val="100000"/>
                        </a:lnSpc>
                        <a:spcBef>
                          <a:spcPts val="0"/>
                        </a:spcBef>
                        <a:spcAft>
                          <a:spcPts val="0"/>
                        </a:spcAft>
                        <a:buClr>
                          <a:srgbClr val="000000"/>
                        </a:buClr>
                        <a:buSzPts val="1800"/>
                        <a:buFont typeface="Georgia"/>
                        <a:buNone/>
                      </a:pPr>
                      <a:r>
                        <a:rPr lang="en-US" sz="1800" b="0" i="0" u="none" strike="noStrike" cap="none" dirty="0">
                          <a:solidFill>
                            <a:srgbClr val="000000"/>
                          </a:solidFill>
                          <a:latin typeface="Georgia"/>
                          <a:ea typeface="Georgia"/>
                          <a:cs typeface="Georgia"/>
                          <a:sym typeface="Georgia"/>
                        </a:rPr>
                        <a:t>Subject 10</a:t>
                      </a:r>
                      <a:endParaRPr sz="1400" u="none" strike="noStrike" cap="none" dirty="0"/>
                    </a:p>
                  </a:txBody>
                  <a:tcPr marL="91425" marR="91425" marT="45725" marB="45725">
                    <a:lnB w="254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93671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CCE55-6B67-4F90-A444-35A0036EEB5D}"/>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5D844A43-2472-4E42-9EB5-A071E2C8656C}"/>
              </a:ext>
            </a:extLst>
          </p:cNvPr>
          <p:cNvSpPr>
            <a:spLocks noGrp="1"/>
          </p:cNvSpPr>
          <p:nvPr>
            <p:ph idx="1"/>
          </p:nvPr>
        </p:nvSpPr>
        <p:spPr>
          <a:xfrm>
            <a:off x="3869268" y="864107"/>
            <a:ext cx="7315200" cy="2887721"/>
          </a:xfrm>
        </p:spPr>
        <p:txBody>
          <a:bodyPr>
            <a:normAutofit/>
          </a:bodyPr>
          <a:lstStyle/>
          <a:p>
            <a:r>
              <a:rPr lang="en-US" sz="2400" dirty="0"/>
              <a:t>Let’s assume we are interested in levels of self-esteem after performing a scene in a play</a:t>
            </a:r>
          </a:p>
          <a:p>
            <a:r>
              <a:rPr lang="en-US" sz="2400" dirty="0"/>
              <a:t>Based on the table below</a:t>
            </a:r>
          </a:p>
          <a:p>
            <a:pPr lvl="1"/>
            <a:r>
              <a:rPr lang="en-US" sz="2200" dirty="0"/>
              <a:t>What is the between-group IV?</a:t>
            </a:r>
          </a:p>
          <a:p>
            <a:pPr lvl="1"/>
            <a:r>
              <a:rPr lang="en-US" sz="2200" dirty="0"/>
              <a:t>What is the within-subjects IV?</a:t>
            </a:r>
          </a:p>
          <a:p>
            <a:pPr lvl="1"/>
            <a:r>
              <a:rPr lang="en-US" sz="2200" dirty="0"/>
              <a:t>What is our DV?</a:t>
            </a:r>
          </a:p>
        </p:txBody>
      </p:sp>
      <p:graphicFrame>
        <p:nvGraphicFramePr>
          <p:cNvPr id="4" name="Google Shape;186;p9">
            <a:extLst>
              <a:ext uri="{FF2B5EF4-FFF2-40B4-BE49-F238E27FC236}">
                <a16:creationId xmlns:a16="http://schemas.microsoft.com/office/drawing/2014/main" id="{FA3581F9-A6F8-4CFA-B0D1-3DF99020C30C}"/>
              </a:ext>
            </a:extLst>
          </p:cNvPr>
          <p:cNvGraphicFramePr/>
          <p:nvPr>
            <p:extLst>
              <p:ext uri="{D42A27DB-BD31-4B8C-83A1-F6EECF244321}">
                <p14:modId xmlns:p14="http://schemas.microsoft.com/office/powerpoint/2010/main" val="857217299"/>
              </p:ext>
            </p:extLst>
          </p:nvPr>
        </p:nvGraphicFramePr>
        <p:xfrm>
          <a:off x="3869268" y="3662173"/>
          <a:ext cx="6720840" cy="2331720"/>
        </p:xfrm>
        <a:graphic>
          <a:graphicData uri="http://schemas.openxmlformats.org/drawingml/2006/table">
            <a:tbl>
              <a:tblPr>
                <a:tableStyleId>{BC89EF96-8CEA-46FF-86C4-4CE0E7609802}</a:tableStyleId>
              </a:tblPr>
              <a:tblGrid>
                <a:gridCol w="96012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gridCol w="960120">
                  <a:extLst>
                    <a:ext uri="{9D8B030D-6E8A-4147-A177-3AD203B41FA5}">
                      <a16:colId xmlns:a16="http://schemas.microsoft.com/office/drawing/2014/main" val="20004"/>
                    </a:ext>
                  </a:extLst>
                </a:gridCol>
                <a:gridCol w="960120">
                  <a:extLst>
                    <a:ext uri="{9D8B030D-6E8A-4147-A177-3AD203B41FA5}">
                      <a16:colId xmlns:a16="http://schemas.microsoft.com/office/drawing/2014/main" val="20005"/>
                    </a:ext>
                  </a:extLst>
                </a:gridCol>
                <a:gridCol w="960120">
                  <a:extLst>
                    <a:ext uri="{9D8B030D-6E8A-4147-A177-3AD203B41FA5}">
                      <a16:colId xmlns:a16="http://schemas.microsoft.com/office/drawing/2014/main" val="20006"/>
                    </a:ext>
                  </a:extLst>
                </a:gridCol>
              </a:tblGrid>
              <a:tr h="777240">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1</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2</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3</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4</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5</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Scene 6</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solidFill>
                      <a:srgbClr val="99CB38"/>
                    </a:solidFill>
                  </a:tcPr>
                </a:tc>
                <a:extLst>
                  <a:ext uri="{0D108BD9-81ED-4DB2-BD59-A6C34878D82A}">
                    <a16:rowId xmlns:a16="http://schemas.microsoft.com/office/drawing/2014/main" val="10000"/>
                  </a:ext>
                </a:extLst>
              </a:tr>
              <a:tr h="777240">
                <a:tc>
                  <a:txBody>
                    <a:bodyPr/>
                    <a:lstStyle/>
                    <a:p>
                      <a:pPr marL="0" marR="0" lvl="0" indent="0" algn="ctr" rtl="0">
                        <a:lnSpc>
                          <a:spcPct val="100000"/>
                        </a:lnSpc>
                        <a:spcBef>
                          <a:spcPts val="0"/>
                        </a:spcBef>
                        <a:spcAft>
                          <a:spcPts val="0"/>
                        </a:spcAft>
                        <a:buClr>
                          <a:srgbClr val="000000"/>
                        </a:buClr>
                        <a:buSzPts val="1800"/>
                        <a:buFont typeface="Georgia"/>
                        <a:buNone/>
                      </a:pPr>
                      <a:r>
                        <a:rPr lang="en-US" sz="2200" b="1" u="none" strike="noStrike" cap="none" dirty="0">
                          <a:solidFill>
                            <a:schemeClr val="bg1"/>
                          </a:solidFill>
                          <a:sym typeface="Georgia"/>
                        </a:rPr>
                        <a:t>Praise</a:t>
                      </a:r>
                      <a:endParaRPr sz="2200" b="1" u="none" strike="noStrike" cap="none" dirty="0">
                        <a:solidFill>
                          <a:schemeClr val="bg1"/>
                        </a:solidFill>
                      </a:endParaRPr>
                    </a:p>
                  </a:txBody>
                  <a:tcPr marL="91450" marR="91450" marT="45750" marB="4575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9CB38"/>
                    </a:solid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extLst>
                  <a:ext uri="{0D108BD9-81ED-4DB2-BD59-A6C34878D82A}">
                    <a16:rowId xmlns:a16="http://schemas.microsoft.com/office/drawing/2014/main" val="10001"/>
                  </a:ext>
                </a:extLst>
              </a:tr>
              <a:tr h="777240">
                <a:tc>
                  <a:txBody>
                    <a:bodyPr/>
                    <a:lstStyle/>
                    <a:p>
                      <a:pPr marL="0" marR="0" lvl="0" indent="0" algn="ctr" rtl="0">
                        <a:lnSpc>
                          <a:spcPct val="100000"/>
                        </a:lnSpc>
                        <a:spcBef>
                          <a:spcPts val="0"/>
                        </a:spcBef>
                        <a:spcAft>
                          <a:spcPts val="0"/>
                        </a:spcAft>
                        <a:buClr>
                          <a:srgbClr val="000000"/>
                        </a:buClr>
                        <a:buSzPts val="1800"/>
                        <a:buFont typeface="Georgia"/>
                        <a:buNone/>
                      </a:pPr>
                      <a:r>
                        <a:rPr lang="en-US" sz="2200" b="1" u="none" strike="noStrike" cap="none" dirty="0">
                          <a:solidFill>
                            <a:schemeClr val="bg1"/>
                          </a:solidFill>
                          <a:sym typeface="Georgia"/>
                        </a:rPr>
                        <a:t>No Praise</a:t>
                      </a:r>
                      <a:endParaRPr sz="2200" b="1" u="none" strike="noStrike" cap="none" dirty="0">
                        <a:solidFill>
                          <a:schemeClr val="bg1"/>
                        </a:solidFill>
                      </a:endParaRPr>
                    </a:p>
                  </a:txBody>
                  <a:tcPr marL="91450" marR="91450" marT="45750" marB="45750" anchor="ctr">
                    <a:lnT w="12700" cap="flat" cmpd="sng" algn="ctr">
                      <a:solidFill>
                        <a:schemeClr val="bg1"/>
                      </a:solidFill>
                      <a:prstDash val="solid"/>
                      <a:round/>
                      <a:headEnd type="none" w="med" len="med"/>
                      <a:tailEnd type="none" w="med" len="med"/>
                    </a:lnT>
                    <a:solidFill>
                      <a:srgbClr val="99CB38"/>
                    </a:solid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00803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343-E8C6-4FFF-90DB-9C9BD259FA6C}"/>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2CB7377A-F422-4930-A0E1-DD5DE3F4863D}"/>
              </a:ext>
            </a:extLst>
          </p:cNvPr>
          <p:cNvSpPr>
            <a:spLocks noGrp="1"/>
          </p:cNvSpPr>
          <p:nvPr>
            <p:ph idx="1"/>
          </p:nvPr>
        </p:nvSpPr>
        <p:spPr>
          <a:xfrm>
            <a:off x="3869268" y="864108"/>
            <a:ext cx="7315200" cy="2798065"/>
          </a:xfrm>
        </p:spPr>
        <p:txBody>
          <a:bodyPr>
            <a:normAutofit/>
          </a:bodyPr>
          <a:lstStyle/>
          <a:p>
            <a:r>
              <a:rPr lang="en-US" sz="2400" dirty="0"/>
              <a:t>We want to know if northerners, as compared to southerners, will respond differently to aggression depending on the time of day.</a:t>
            </a:r>
          </a:p>
          <a:p>
            <a:r>
              <a:rPr lang="en-US" sz="2400" dirty="0"/>
              <a:t>Based on the table below</a:t>
            </a:r>
          </a:p>
          <a:p>
            <a:pPr lvl="1"/>
            <a:r>
              <a:rPr lang="en-US" sz="2200" dirty="0"/>
              <a:t>What is the between-group IV?</a:t>
            </a:r>
          </a:p>
          <a:p>
            <a:pPr lvl="1"/>
            <a:r>
              <a:rPr lang="en-US" sz="2200" dirty="0"/>
              <a:t>What is the within-subjects IV?</a:t>
            </a:r>
          </a:p>
          <a:p>
            <a:pPr lvl="1"/>
            <a:r>
              <a:rPr lang="en-US" sz="2200" dirty="0"/>
              <a:t>What is our DV?</a:t>
            </a:r>
          </a:p>
        </p:txBody>
      </p:sp>
      <p:graphicFrame>
        <p:nvGraphicFramePr>
          <p:cNvPr id="4" name="Google Shape;186;p9">
            <a:extLst>
              <a:ext uri="{FF2B5EF4-FFF2-40B4-BE49-F238E27FC236}">
                <a16:creationId xmlns:a16="http://schemas.microsoft.com/office/drawing/2014/main" id="{EF71F7D6-D976-49CA-BDD7-A2B7DC6BFB21}"/>
              </a:ext>
            </a:extLst>
          </p:cNvPr>
          <p:cNvGraphicFramePr/>
          <p:nvPr>
            <p:extLst>
              <p:ext uri="{D42A27DB-BD31-4B8C-83A1-F6EECF244321}">
                <p14:modId xmlns:p14="http://schemas.microsoft.com/office/powerpoint/2010/main" val="1660856152"/>
              </p:ext>
            </p:extLst>
          </p:nvPr>
        </p:nvGraphicFramePr>
        <p:xfrm>
          <a:off x="3869268" y="3662173"/>
          <a:ext cx="7315200" cy="2331720"/>
        </p:xfrm>
        <a:graphic>
          <a:graphicData uri="http://schemas.openxmlformats.org/drawingml/2006/table">
            <a:tbl>
              <a:tblPr>
                <a:tableStyleId>{BC89EF96-8CEA-46FF-86C4-4CE0E7609802}</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777240">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sym typeface="Georgia"/>
                        </a:rPr>
                        <a:t>Morning</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rPr>
                        <a:t>Noon</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tc>
                  <a:txBody>
                    <a:bodyPr/>
                    <a:lstStyle/>
                    <a:p>
                      <a:pPr marL="0" marR="0" lvl="0" indent="0" algn="ctr" rtl="0">
                        <a:lnSpc>
                          <a:spcPct val="100000"/>
                        </a:lnSpc>
                        <a:spcBef>
                          <a:spcPts val="0"/>
                        </a:spcBef>
                        <a:spcAft>
                          <a:spcPts val="0"/>
                        </a:spcAft>
                        <a:buClr>
                          <a:srgbClr val="FFFFFF"/>
                        </a:buClr>
                        <a:buSzPts val="1600"/>
                        <a:buFont typeface="Georgia"/>
                        <a:buNone/>
                      </a:pPr>
                      <a:r>
                        <a:rPr lang="en-US" sz="2200" b="1" u="none" strike="noStrike" cap="none" dirty="0">
                          <a:solidFill>
                            <a:schemeClr val="bg1"/>
                          </a:solidFill>
                        </a:rPr>
                        <a:t>Evening</a:t>
                      </a:r>
                      <a:endParaRPr sz="2200" b="1" u="none" strike="noStrike" cap="none" dirty="0">
                        <a:solidFill>
                          <a:schemeClr val="bg1"/>
                        </a:solidFill>
                      </a:endParaRPr>
                    </a:p>
                  </a:txBody>
                  <a:tcPr marL="91450" marR="91450" marT="45750" marB="4575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99CB38"/>
                    </a:solidFill>
                  </a:tcPr>
                </a:tc>
                <a:extLst>
                  <a:ext uri="{0D108BD9-81ED-4DB2-BD59-A6C34878D82A}">
                    <a16:rowId xmlns:a16="http://schemas.microsoft.com/office/drawing/2014/main" val="10000"/>
                  </a:ext>
                </a:extLst>
              </a:tr>
              <a:tr h="777240">
                <a:tc>
                  <a:txBody>
                    <a:bodyPr/>
                    <a:lstStyle/>
                    <a:p>
                      <a:pPr marL="0" marR="0" lvl="0" indent="0" algn="ctr" rtl="0">
                        <a:lnSpc>
                          <a:spcPct val="100000"/>
                        </a:lnSpc>
                        <a:spcBef>
                          <a:spcPts val="0"/>
                        </a:spcBef>
                        <a:spcAft>
                          <a:spcPts val="0"/>
                        </a:spcAft>
                        <a:buClr>
                          <a:srgbClr val="000000"/>
                        </a:buClr>
                        <a:buSzPts val="1800"/>
                        <a:buFont typeface="Georgia"/>
                        <a:buNone/>
                      </a:pPr>
                      <a:r>
                        <a:rPr lang="en-US" sz="2200" b="1" u="none" strike="noStrike" cap="none" dirty="0">
                          <a:solidFill>
                            <a:schemeClr val="bg1"/>
                          </a:solidFill>
                          <a:sym typeface="Georgia"/>
                        </a:rPr>
                        <a:t>North</a:t>
                      </a:r>
                      <a:endParaRPr sz="2200" b="1" u="none" strike="noStrike" cap="none" dirty="0">
                        <a:solidFill>
                          <a:schemeClr val="bg1"/>
                        </a:solidFill>
                      </a:endParaRPr>
                    </a:p>
                  </a:txBody>
                  <a:tcPr marL="91450" marR="91450" marT="45750" marB="4575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9CB38"/>
                    </a:solid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extLst>
                  <a:ext uri="{0D108BD9-81ED-4DB2-BD59-A6C34878D82A}">
                    <a16:rowId xmlns:a16="http://schemas.microsoft.com/office/drawing/2014/main" val="10001"/>
                  </a:ext>
                </a:extLst>
              </a:tr>
              <a:tr h="777240">
                <a:tc>
                  <a:txBody>
                    <a:bodyPr/>
                    <a:lstStyle/>
                    <a:p>
                      <a:pPr marL="0" marR="0" lvl="0" indent="0" algn="ctr" rtl="0">
                        <a:lnSpc>
                          <a:spcPct val="100000"/>
                        </a:lnSpc>
                        <a:spcBef>
                          <a:spcPts val="0"/>
                        </a:spcBef>
                        <a:spcAft>
                          <a:spcPts val="0"/>
                        </a:spcAft>
                        <a:buClr>
                          <a:srgbClr val="000000"/>
                        </a:buClr>
                        <a:buSzPts val="1800"/>
                        <a:buFont typeface="Georgia"/>
                        <a:buNone/>
                      </a:pPr>
                      <a:r>
                        <a:rPr lang="en-US" sz="2200" b="1" u="none" strike="noStrike" cap="none" dirty="0">
                          <a:solidFill>
                            <a:schemeClr val="bg1"/>
                          </a:solidFill>
                          <a:sym typeface="Georgia"/>
                        </a:rPr>
                        <a:t>South</a:t>
                      </a:r>
                      <a:endParaRPr sz="2200" b="1" u="none" strike="noStrike" cap="none" dirty="0">
                        <a:solidFill>
                          <a:schemeClr val="bg1"/>
                        </a:solidFill>
                      </a:endParaRPr>
                    </a:p>
                  </a:txBody>
                  <a:tcPr marL="91450" marR="91450" marT="45750" marB="45750" anchor="ctr">
                    <a:lnT w="12700" cap="flat" cmpd="sng" algn="ctr">
                      <a:solidFill>
                        <a:schemeClr val="bg1"/>
                      </a:solidFill>
                      <a:prstDash val="solid"/>
                      <a:round/>
                      <a:headEnd type="none" w="med" len="med"/>
                      <a:tailEnd type="none" w="med" len="med"/>
                    </a:lnT>
                    <a:solidFill>
                      <a:srgbClr val="99CB38"/>
                    </a:solid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tc>
                  <a:txBody>
                    <a:bodyPr/>
                    <a:lstStyle/>
                    <a:p>
                      <a:pPr marL="0" marR="0" lvl="0" indent="0" algn="ctr" rtl="0">
                        <a:lnSpc>
                          <a:spcPct val="100000"/>
                        </a:lnSpc>
                        <a:spcBef>
                          <a:spcPts val="0"/>
                        </a:spcBef>
                        <a:spcAft>
                          <a:spcPts val="0"/>
                        </a:spcAft>
                        <a:buClr>
                          <a:srgbClr val="000000"/>
                        </a:buClr>
                        <a:buSzPts val="1800"/>
                        <a:buFont typeface="Arial"/>
                        <a:buNone/>
                      </a:pPr>
                      <a:endParaRPr sz="2200" b="1" u="none" strike="noStrike" cap="none" dirty="0">
                        <a:solidFill>
                          <a:schemeClr val="bg1"/>
                        </a:solidFill>
                        <a:latin typeface="Georgia"/>
                        <a:ea typeface="Georgia"/>
                        <a:cs typeface="Georgia"/>
                        <a:sym typeface="Georgia"/>
                      </a:endParaRPr>
                    </a:p>
                  </a:txBody>
                  <a:tcPr marL="91450" marR="91450" marT="45750" marB="45750" anchor="c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50955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E430-9AC2-454D-92CE-49A321993B96}"/>
              </a:ext>
            </a:extLst>
          </p:cNvPr>
          <p:cNvSpPr>
            <a:spLocks noGrp="1"/>
          </p:cNvSpPr>
          <p:nvPr>
            <p:ph type="title"/>
          </p:nvPr>
        </p:nvSpPr>
        <p:spPr/>
        <p:txBody>
          <a:bodyPr/>
          <a:lstStyle/>
          <a:p>
            <a:r>
              <a:rPr lang="en-US" dirty="0"/>
              <a:t>Assumptions</a:t>
            </a:r>
          </a:p>
        </p:txBody>
      </p:sp>
      <p:sp>
        <p:nvSpPr>
          <p:cNvPr id="3" name="Content Placeholder 2">
            <a:extLst>
              <a:ext uri="{FF2B5EF4-FFF2-40B4-BE49-F238E27FC236}">
                <a16:creationId xmlns:a16="http://schemas.microsoft.com/office/drawing/2014/main" id="{5B979535-7968-4377-B50F-04DFEA14F82F}"/>
              </a:ext>
            </a:extLst>
          </p:cNvPr>
          <p:cNvSpPr>
            <a:spLocks noGrp="1"/>
          </p:cNvSpPr>
          <p:nvPr>
            <p:ph idx="1"/>
          </p:nvPr>
        </p:nvSpPr>
        <p:spPr>
          <a:xfrm>
            <a:off x="3869268" y="427482"/>
            <a:ext cx="7315200" cy="5993892"/>
          </a:xfrm>
        </p:spPr>
        <p:txBody>
          <a:bodyPr>
            <a:normAutofit lnSpcReduction="10000"/>
          </a:bodyPr>
          <a:lstStyle/>
          <a:p>
            <a:r>
              <a:rPr lang="en-US" sz="2400" dirty="0"/>
              <a:t>Continuous DV</a:t>
            </a:r>
          </a:p>
          <a:p>
            <a:r>
              <a:rPr lang="en-US" sz="2400" b="1" dirty="0"/>
              <a:t>Linearity </a:t>
            </a:r>
            <a:r>
              <a:rPr lang="en-US" sz="2400" dirty="0"/>
              <a:t>requires that the IV linearly affect the DV (the relationship looks like a line without any bends)</a:t>
            </a:r>
          </a:p>
          <a:p>
            <a:r>
              <a:rPr lang="en-US" sz="2400" dirty="0"/>
              <a:t>Each person gets each condition (for within-subjects IV)</a:t>
            </a:r>
          </a:p>
          <a:p>
            <a:pPr lvl="1"/>
            <a:r>
              <a:rPr lang="en-US" sz="2200" dirty="0"/>
              <a:t>Some degree of missing data can be estimated</a:t>
            </a:r>
          </a:p>
          <a:p>
            <a:r>
              <a:rPr lang="en-US" sz="2400" b="1" dirty="0"/>
              <a:t>Normally distributed residuals </a:t>
            </a:r>
            <a:r>
              <a:rPr lang="en-US" sz="2400" dirty="0"/>
              <a:t>requires that the error (or unique variance) has a normal distribution (a bell curve or a normal curve)</a:t>
            </a:r>
          </a:p>
          <a:p>
            <a:r>
              <a:rPr lang="en-US" sz="2400" b="1" dirty="0"/>
              <a:t>Homogeneity of variance </a:t>
            </a:r>
            <a:r>
              <a:rPr lang="en-US" sz="2400" dirty="0"/>
              <a:t>requires that each group have similar amounts of variance (the difference between each person’s score and the group average)</a:t>
            </a:r>
            <a:endParaRPr lang="en-US" sz="2400" b="1" dirty="0"/>
          </a:p>
          <a:p>
            <a:r>
              <a:rPr lang="en-US" sz="2400" b="1" dirty="0"/>
              <a:t>Sphericity</a:t>
            </a:r>
            <a:r>
              <a:rPr lang="en-US" sz="2400" dirty="0"/>
              <a:t> requires that the relationship between pairs of experimental conditions is similar (i.e., the level of dependence between experimental conditions is roughly equal)</a:t>
            </a:r>
            <a:endParaRPr lang="en-US" sz="2400" b="1" dirty="0"/>
          </a:p>
        </p:txBody>
      </p:sp>
    </p:spTree>
    <p:extLst>
      <p:ext uri="{BB962C8B-B14F-4D97-AF65-F5344CB8AC3E}">
        <p14:creationId xmlns:p14="http://schemas.microsoft.com/office/powerpoint/2010/main" val="349410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3F7B-4665-4845-AF13-595B620439E8}"/>
              </a:ext>
            </a:extLst>
          </p:cNvPr>
          <p:cNvSpPr>
            <a:spLocks noGrp="1"/>
          </p:cNvSpPr>
          <p:nvPr>
            <p:ph type="title"/>
          </p:nvPr>
        </p:nvSpPr>
        <p:spPr/>
        <p:txBody>
          <a:bodyPr/>
          <a:lstStyle/>
          <a:p>
            <a:r>
              <a:rPr lang="en-US" dirty="0"/>
              <a:t>In-class demonstration</a:t>
            </a:r>
          </a:p>
        </p:txBody>
      </p:sp>
    </p:spTree>
    <p:extLst>
      <p:ext uri="{BB962C8B-B14F-4D97-AF65-F5344CB8AC3E}">
        <p14:creationId xmlns:p14="http://schemas.microsoft.com/office/powerpoint/2010/main" val="3291198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0CAEA-7EDC-4ED0-B2F4-194B74636FAD}"/>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D8153D36-2F81-4629-9CBA-4AACAED9A083}"/>
              </a:ext>
            </a:extLst>
          </p:cNvPr>
          <p:cNvSpPr>
            <a:spLocks noGrp="1"/>
          </p:cNvSpPr>
          <p:nvPr>
            <p:ph idx="1"/>
          </p:nvPr>
        </p:nvSpPr>
        <p:spPr>
          <a:xfrm>
            <a:off x="3676762" y="432054"/>
            <a:ext cx="7921679" cy="5993892"/>
          </a:xfrm>
        </p:spPr>
        <p:txBody>
          <a:bodyPr>
            <a:normAutofit fontScale="92500" lnSpcReduction="20000"/>
          </a:bodyPr>
          <a:lstStyle/>
          <a:p>
            <a:r>
              <a:rPr lang="en-US" sz="2200" dirty="0"/>
              <a:t>We examined whether sexualized women, but not sexualized men, are recognized in the same way as objects are. ... If sexualized women are viewed as objects and sexualized men are viewed as persons, then sexualized female bodies will be recognized equally well when inverted as when upright (object-like recognition), whereas sexualized male bodies will be recognized better when upright than when inverted (person-like recognition).</a:t>
            </a:r>
          </a:p>
          <a:p>
            <a:r>
              <a:rPr lang="en-US" sz="2200" dirty="0"/>
              <a:t>This is a 2 (stimuli position) x 2 (stimuli gender) x 2 (participant sex) ANOVA</a:t>
            </a:r>
          </a:p>
          <a:p>
            <a:r>
              <a:rPr lang="en-US" sz="2200" dirty="0"/>
              <a:t>Variables:</a:t>
            </a:r>
          </a:p>
          <a:p>
            <a:pPr lvl="1"/>
            <a:r>
              <a:rPr lang="en-US" sz="1900" dirty="0"/>
              <a:t>IV between-group: participant sex</a:t>
            </a:r>
          </a:p>
          <a:p>
            <a:pPr lvl="1"/>
            <a:r>
              <a:rPr lang="en-US" sz="1900" dirty="0"/>
              <a:t>IV within-subject: stimuli position (inverted/upright), stimuli gender (woman/man)</a:t>
            </a:r>
          </a:p>
          <a:p>
            <a:pPr lvl="1"/>
            <a:r>
              <a:rPr lang="en-US" sz="1900" dirty="0"/>
              <a:t>DVs: percent of correctly identified stimuli (inverted woman, upright woman, inverted man, upright man)</a:t>
            </a:r>
          </a:p>
          <a:p>
            <a:r>
              <a:rPr lang="en-US" sz="2200" dirty="0"/>
              <a:t>Hypothesis: There will not be significant differences between inverted and upright female bodies.  There will be a significant difference between inverted and upright male bodies. </a:t>
            </a:r>
            <a:r>
              <a:rPr lang="en-US" sz="2200" dirty="0">
                <a:sym typeface="Wingdings" panose="05000000000000000000" pitchFamily="2" charset="2"/>
              </a:rPr>
              <a:t> </a:t>
            </a:r>
            <a:r>
              <a:rPr lang="en-US" sz="2200" dirty="0"/>
              <a:t>This is a significant interaction effect</a:t>
            </a:r>
          </a:p>
          <a:p>
            <a:r>
              <a:rPr lang="en-US" dirty="0"/>
              <a:t>Bernard, P., Gervais, S. J., Allen, J., </a:t>
            </a:r>
            <a:r>
              <a:rPr lang="en-US" dirty="0" err="1"/>
              <a:t>Campomizzi</a:t>
            </a:r>
            <a:r>
              <a:rPr lang="en-US" dirty="0"/>
              <a:t>, S., &amp; Klein, O. (2012). Integrating sexual objectification with object versus person recognition: The sexualized-body-inversion hypothesis. </a:t>
            </a:r>
            <a:r>
              <a:rPr lang="en-US" i="1" dirty="0"/>
              <a:t>Psychological Science, 23(</a:t>
            </a:r>
            <a:r>
              <a:rPr lang="en-US" dirty="0"/>
              <a:t>5), 469-471. doi:10.1177/0956797611434748</a:t>
            </a:r>
            <a:endParaRPr lang="en-US" i="1" dirty="0"/>
          </a:p>
        </p:txBody>
      </p:sp>
    </p:spTree>
    <p:extLst>
      <p:ext uri="{BB962C8B-B14F-4D97-AF65-F5344CB8AC3E}">
        <p14:creationId xmlns:p14="http://schemas.microsoft.com/office/powerpoint/2010/main" val="243232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58B98-7A4D-473F-8E62-DA4FC8FBF969}"/>
              </a:ext>
            </a:extLst>
          </p:cNvPr>
          <p:cNvSpPr>
            <a:spLocks noGrp="1"/>
          </p:cNvSpPr>
          <p:nvPr>
            <p:ph type="title"/>
          </p:nvPr>
        </p:nvSpPr>
        <p:spPr/>
        <p:txBody>
          <a:bodyPr/>
          <a:lstStyle/>
          <a:p>
            <a:r>
              <a:rPr lang="en-US" dirty="0"/>
              <a:t>How to complete a mixed design ANOVA in JASP</a:t>
            </a:r>
          </a:p>
        </p:txBody>
      </p:sp>
      <p:sp>
        <p:nvSpPr>
          <p:cNvPr id="3" name="Content Placeholder 2">
            <a:extLst>
              <a:ext uri="{FF2B5EF4-FFF2-40B4-BE49-F238E27FC236}">
                <a16:creationId xmlns:a16="http://schemas.microsoft.com/office/drawing/2014/main" id="{831E91C7-FD66-4449-AC90-357C29F17F22}"/>
              </a:ext>
            </a:extLst>
          </p:cNvPr>
          <p:cNvSpPr>
            <a:spLocks noGrp="1"/>
          </p:cNvSpPr>
          <p:nvPr>
            <p:ph idx="1"/>
          </p:nvPr>
        </p:nvSpPr>
        <p:spPr>
          <a:xfrm>
            <a:off x="3853226" y="427482"/>
            <a:ext cx="7315200" cy="5993892"/>
          </a:xfrm>
        </p:spPr>
        <p:txBody>
          <a:bodyPr>
            <a:normAutofit/>
          </a:bodyPr>
          <a:lstStyle/>
          <a:p>
            <a:r>
              <a:rPr lang="en-US" sz="2400" dirty="0"/>
              <a:t>Open data (Sex Objectification.csv)</a:t>
            </a:r>
          </a:p>
          <a:p>
            <a:r>
              <a:rPr lang="en-US" sz="2400" dirty="0"/>
              <a:t>How to test whether there are significant differences</a:t>
            </a:r>
          </a:p>
          <a:p>
            <a:pPr lvl="1"/>
            <a:r>
              <a:rPr lang="en-US" sz="2200" dirty="0"/>
              <a:t>Click on ANOVA</a:t>
            </a:r>
          </a:p>
          <a:p>
            <a:pPr lvl="1"/>
            <a:r>
              <a:rPr lang="en-US" sz="2200" dirty="0"/>
              <a:t>Click on Repeated Measures ANOVA</a:t>
            </a:r>
          </a:p>
          <a:p>
            <a:pPr lvl="1"/>
            <a:r>
              <a:rPr lang="en-US" sz="2200" dirty="0"/>
              <a:t>Change RM Factor 1 to Stimuli Gender</a:t>
            </a:r>
          </a:p>
          <a:p>
            <a:pPr lvl="2"/>
            <a:r>
              <a:rPr lang="en-US" sz="2000" dirty="0"/>
              <a:t>Change Level 1 to Woman</a:t>
            </a:r>
          </a:p>
          <a:p>
            <a:pPr lvl="2"/>
            <a:r>
              <a:rPr lang="en-US" sz="2000" dirty="0"/>
              <a:t>Change Level 2 to Man</a:t>
            </a:r>
          </a:p>
          <a:p>
            <a:pPr lvl="1"/>
            <a:r>
              <a:rPr lang="en-US" sz="2200" dirty="0"/>
              <a:t>Change RM Factor 2 to Stimuli Position</a:t>
            </a:r>
          </a:p>
          <a:p>
            <a:pPr lvl="2"/>
            <a:r>
              <a:rPr lang="en-US" sz="2000" dirty="0"/>
              <a:t>Change Level 1 to Inverted</a:t>
            </a:r>
          </a:p>
          <a:p>
            <a:pPr lvl="2"/>
            <a:r>
              <a:rPr lang="en-US" sz="2000" dirty="0"/>
              <a:t>Change Level 2 to Upright</a:t>
            </a:r>
          </a:p>
          <a:p>
            <a:pPr lvl="1"/>
            <a:r>
              <a:rPr lang="en-US" sz="2200" dirty="0"/>
              <a:t>Move the DVs into Repeated Measures Cells (make sure they match the labels)</a:t>
            </a:r>
          </a:p>
          <a:p>
            <a:pPr lvl="1"/>
            <a:r>
              <a:rPr lang="en-US" sz="2200" dirty="0"/>
              <a:t>Move Sex into Between Subject Factor</a:t>
            </a:r>
          </a:p>
          <a:p>
            <a:endParaRPr lang="en-US" sz="2400" dirty="0"/>
          </a:p>
        </p:txBody>
      </p:sp>
    </p:spTree>
    <p:extLst>
      <p:ext uri="{BB962C8B-B14F-4D97-AF65-F5344CB8AC3E}">
        <p14:creationId xmlns:p14="http://schemas.microsoft.com/office/powerpoint/2010/main" val="2446338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238A-962B-4295-ACDA-A9ED10532A83}"/>
              </a:ext>
            </a:extLst>
          </p:cNvPr>
          <p:cNvSpPr>
            <a:spLocks noGrp="1"/>
          </p:cNvSpPr>
          <p:nvPr>
            <p:ph type="title"/>
          </p:nvPr>
        </p:nvSpPr>
        <p:spPr/>
        <p:txBody>
          <a:bodyPr/>
          <a:lstStyle/>
          <a:p>
            <a:r>
              <a:rPr lang="en-US" dirty="0"/>
              <a:t>How to complete a mixed design ANOVA in JASP</a:t>
            </a:r>
          </a:p>
        </p:txBody>
      </p:sp>
      <p:sp>
        <p:nvSpPr>
          <p:cNvPr id="3" name="Content Placeholder 2">
            <a:extLst>
              <a:ext uri="{FF2B5EF4-FFF2-40B4-BE49-F238E27FC236}">
                <a16:creationId xmlns:a16="http://schemas.microsoft.com/office/drawing/2014/main" id="{67D9A9FE-EE5B-46BF-A162-4499CBAB55C5}"/>
              </a:ext>
            </a:extLst>
          </p:cNvPr>
          <p:cNvSpPr>
            <a:spLocks noGrp="1"/>
          </p:cNvSpPr>
          <p:nvPr>
            <p:ph idx="1"/>
          </p:nvPr>
        </p:nvSpPr>
        <p:spPr>
          <a:xfrm>
            <a:off x="3869268" y="427482"/>
            <a:ext cx="7315200" cy="5993892"/>
          </a:xfrm>
        </p:spPr>
        <p:txBody>
          <a:bodyPr>
            <a:normAutofit fontScale="92500"/>
          </a:bodyPr>
          <a:lstStyle/>
          <a:p>
            <a:r>
              <a:rPr lang="en-US" sz="2400" dirty="0"/>
              <a:t>How to test if the assumption of sphericity has been violated</a:t>
            </a:r>
          </a:p>
          <a:p>
            <a:pPr lvl="1"/>
            <a:r>
              <a:rPr lang="en-US" sz="2200" dirty="0"/>
              <a:t>Click Sphericity tests</a:t>
            </a:r>
          </a:p>
          <a:p>
            <a:pPr lvl="1"/>
            <a:r>
              <a:rPr lang="en-US" sz="2200" dirty="0"/>
              <a:t>If the assumption of sphericity has been violated, click Sphericity corrections and then click the appropriate correction</a:t>
            </a:r>
          </a:p>
          <a:p>
            <a:r>
              <a:rPr lang="en-US" sz="2400" dirty="0"/>
              <a:t>How to test which groups are different for main effects </a:t>
            </a:r>
            <a:r>
              <a:rPr lang="en-US" sz="2400" dirty="0">
                <a:sym typeface="Wingdings" panose="05000000000000000000" pitchFamily="2" charset="2"/>
              </a:rPr>
              <a:t> If your F-test wasn’t significant, don’t do this step</a:t>
            </a:r>
          </a:p>
          <a:p>
            <a:pPr lvl="1"/>
            <a:r>
              <a:rPr lang="en-US" sz="2200" dirty="0">
                <a:sym typeface="Wingdings" panose="05000000000000000000" pitchFamily="2" charset="2"/>
              </a:rPr>
              <a:t>Click Post Hoc tests</a:t>
            </a:r>
          </a:p>
          <a:p>
            <a:pPr lvl="1"/>
            <a:r>
              <a:rPr lang="en-US" sz="2200" dirty="0">
                <a:sym typeface="Wingdings" panose="05000000000000000000" pitchFamily="2" charset="2"/>
              </a:rPr>
              <a:t>Move the significant effects into the box at the right</a:t>
            </a:r>
          </a:p>
          <a:p>
            <a:pPr lvl="1"/>
            <a:r>
              <a:rPr lang="en-US" sz="2200" dirty="0">
                <a:sym typeface="Wingdings" panose="05000000000000000000" pitchFamily="2" charset="2"/>
              </a:rPr>
              <a:t>Click Simple Main Effects</a:t>
            </a:r>
          </a:p>
          <a:p>
            <a:pPr lvl="1"/>
            <a:r>
              <a:rPr lang="en-US" sz="2200" dirty="0">
                <a:sym typeface="Wingdings" panose="05000000000000000000" pitchFamily="2" charset="2"/>
              </a:rPr>
              <a:t>Move Stimuli Position into Simple Effect Factor</a:t>
            </a:r>
          </a:p>
          <a:p>
            <a:pPr lvl="1"/>
            <a:r>
              <a:rPr lang="en-US" sz="2200" dirty="0">
                <a:sym typeface="Wingdings" panose="05000000000000000000" pitchFamily="2" charset="2"/>
              </a:rPr>
              <a:t>Move Stimuli Gender into Moderator Factor</a:t>
            </a:r>
          </a:p>
          <a:p>
            <a:r>
              <a:rPr lang="en-US" sz="2400" dirty="0"/>
              <a:t>Compare means for groups which are significantly different for interaction effects </a:t>
            </a:r>
            <a:r>
              <a:rPr lang="en-US" sz="2400" dirty="0">
                <a:sym typeface="Wingdings" panose="05000000000000000000" pitchFamily="2" charset="2"/>
              </a:rPr>
              <a:t> If your F-rest wasn’t significant, don’t do this step</a:t>
            </a:r>
            <a:endParaRPr lang="en-US" sz="2400" dirty="0"/>
          </a:p>
          <a:p>
            <a:pPr lvl="1"/>
            <a:r>
              <a:rPr lang="en-US" sz="2200" dirty="0"/>
              <a:t>Click Additional Options</a:t>
            </a:r>
          </a:p>
          <a:p>
            <a:pPr lvl="1"/>
            <a:r>
              <a:rPr lang="en-US" sz="2200" dirty="0"/>
              <a:t>Move significant effects into the box on the right</a:t>
            </a:r>
          </a:p>
          <a:p>
            <a:pPr lvl="1"/>
            <a:endParaRPr lang="en-US" sz="2200" dirty="0"/>
          </a:p>
        </p:txBody>
      </p:sp>
    </p:spTree>
    <p:extLst>
      <p:ext uri="{BB962C8B-B14F-4D97-AF65-F5344CB8AC3E}">
        <p14:creationId xmlns:p14="http://schemas.microsoft.com/office/powerpoint/2010/main" val="914597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D548-4047-4E65-8257-3528A0252FD3}"/>
              </a:ext>
            </a:extLst>
          </p:cNvPr>
          <p:cNvSpPr>
            <a:spLocks noGrp="1"/>
          </p:cNvSpPr>
          <p:nvPr>
            <p:ph type="title"/>
          </p:nvPr>
        </p:nvSpPr>
        <p:spPr/>
        <p:txBody>
          <a:bodyPr/>
          <a:lstStyle/>
          <a:p>
            <a:r>
              <a:rPr lang="en-US" dirty="0"/>
              <a:t>How to test whether there are significant differences</a:t>
            </a:r>
          </a:p>
        </p:txBody>
      </p:sp>
      <p:pic>
        <p:nvPicPr>
          <p:cNvPr id="4" name="Content Placeholder 3">
            <a:extLst>
              <a:ext uri="{FF2B5EF4-FFF2-40B4-BE49-F238E27FC236}">
                <a16:creationId xmlns:a16="http://schemas.microsoft.com/office/drawing/2014/main" id="{B05FF688-6E0F-4426-A025-F6687FC451E6}"/>
              </a:ext>
            </a:extLst>
          </p:cNvPr>
          <p:cNvPicPr>
            <a:picLocks noGrp="1" noChangeAspect="1"/>
          </p:cNvPicPr>
          <p:nvPr>
            <p:ph idx="1"/>
          </p:nvPr>
        </p:nvPicPr>
        <p:blipFill>
          <a:blip r:embed="rId2"/>
          <a:stretch>
            <a:fillRect/>
          </a:stretch>
        </p:blipFill>
        <p:spPr>
          <a:xfrm>
            <a:off x="3836654" y="838082"/>
            <a:ext cx="7315200" cy="2733910"/>
          </a:xfrm>
          <a:prstGeom prst="rect">
            <a:avLst/>
          </a:prstGeom>
        </p:spPr>
      </p:pic>
      <p:pic>
        <p:nvPicPr>
          <p:cNvPr id="5" name="Picture 4">
            <a:extLst>
              <a:ext uri="{FF2B5EF4-FFF2-40B4-BE49-F238E27FC236}">
                <a16:creationId xmlns:a16="http://schemas.microsoft.com/office/drawing/2014/main" id="{8FE52F2E-6766-436F-808A-67C68B0ECEC4}"/>
              </a:ext>
            </a:extLst>
          </p:cNvPr>
          <p:cNvPicPr>
            <a:picLocks noChangeAspect="1"/>
          </p:cNvPicPr>
          <p:nvPr/>
        </p:nvPicPr>
        <p:blipFill>
          <a:blip r:embed="rId3"/>
          <a:stretch>
            <a:fillRect/>
          </a:stretch>
        </p:blipFill>
        <p:spPr>
          <a:xfrm>
            <a:off x="3836654" y="3743325"/>
            <a:ext cx="7340656" cy="2733910"/>
          </a:xfrm>
          <a:prstGeom prst="rect">
            <a:avLst/>
          </a:prstGeom>
        </p:spPr>
      </p:pic>
      <p:cxnSp>
        <p:nvCxnSpPr>
          <p:cNvPr id="7" name="Straight Arrow Connector 6">
            <a:extLst>
              <a:ext uri="{FF2B5EF4-FFF2-40B4-BE49-F238E27FC236}">
                <a16:creationId xmlns:a16="http://schemas.microsoft.com/office/drawing/2014/main" id="{A2DB7D11-F6EF-4D39-9686-9516A0BFD922}"/>
              </a:ext>
            </a:extLst>
          </p:cNvPr>
          <p:cNvCxnSpPr/>
          <p:nvPr/>
        </p:nvCxnSpPr>
        <p:spPr>
          <a:xfrm>
            <a:off x="10411326" y="2839453"/>
            <a:ext cx="0" cy="90387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041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031FB4-9E55-4797-BA42-DC09703D30D6}"/>
              </a:ext>
            </a:extLst>
          </p:cNvPr>
          <p:cNvSpPr>
            <a:spLocks noGrp="1"/>
          </p:cNvSpPr>
          <p:nvPr>
            <p:ph type="title"/>
          </p:nvPr>
        </p:nvSpPr>
        <p:spPr/>
        <p:txBody>
          <a:bodyPr/>
          <a:lstStyle/>
          <a:p>
            <a:r>
              <a:rPr lang="en-US" dirty="0"/>
              <a:t>How to test if the assumption of sphericity has been violated</a:t>
            </a:r>
          </a:p>
        </p:txBody>
      </p:sp>
      <p:pic>
        <p:nvPicPr>
          <p:cNvPr id="4" name="Content Placeholder 3">
            <a:extLst>
              <a:ext uri="{FF2B5EF4-FFF2-40B4-BE49-F238E27FC236}">
                <a16:creationId xmlns:a16="http://schemas.microsoft.com/office/drawing/2014/main" id="{A2FA48E2-764A-4797-B84B-3407C0BA0FD8}"/>
              </a:ext>
            </a:extLst>
          </p:cNvPr>
          <p:cNvPicPr>
            <a:picLocks noGrp="1" noChangeAspect="1"/>
          </p:cNvPicPr>
          <p:nvPr>
            <p:ph idx="1"/>
          </p:nvPr>
        </p:nvPicPr>
        <p:blipFill>
          <a:blip r:embed="rId2"/>
          <a:stretch>
            <a:fillRect/>
          </a:stretch>
        </p:blipFill>
        <p:spPr>
          <a:xfrm>
            <a:off x="3868738" y="2164534"/>
            <a:ext cx="7315200" cy="1075627"/>
          </a:xfrm>
          <a:prstGeom prst="rect">
            <a:avLst/>
          </a:prstGeom>
        </p:spPr>
      </p:pic>
      <p:pic>
        <p:nvPicPr>
          <p:cNvPr id="5" name="Picture 4">
            <a:extLst>
              <a:ext uri="{FF2B5EF4-FFF2-40B4-BE49-F238E27FC236}">
                <a16:creationId xmlns:a16="http://schemas.microsoft.com/office/drawing/2014/main" id="{B08FEB3F-1ECA-41E5-AB30-EDA3FB9FCFE7}"/>
              </a:ext>
            </a:extLst>
          </p:cNvPr>
          <p:cNvPicPr>
            <a:picLocks noChangeAspect="1"/>
          </p:cNvPicPr>
          <p:nvPr/>
        </p:nvPicPr>
        <p:blipFill>
          <a:blip r:embed="rId3"/>
          <a:stretch>
            <a:fillRect/>
          </a:stretch>
        </p:blipFill>
        <p:spPr>
          <a:xfrm>
            <a:off x="3465340" y="3569522"/>
            <a:ext cx="8505825" cy="1733550"/>
          </a:xfrm>
          <a:prstGeom prst="rect">
            <a:avLst/>
          </a:prstGeom>
        </p:spPr>
      </p:pic>
      <p:cxnSp>
        <p:nvCxnSpPr>
          <p:cNvPr id="8" name="Straight Arrow Connector 7">
            <a:extLst>
              <a:ext uri="{FF2B5EF4-FFF2-40B4-BE49-F238E27FC236}">
                <a16:creationId xmlns:a16="http://schemas.microsoft.com/office/drawing/2014/main" id="{91F70E10-13AA-4A1A-9A77-CF2BD03293FE}"/>
              </a:ext>
            </a:extLst>
          </p:cNvPr>
          <p:cNvCxnSpPr/>
          <p:nvPr/>
        </p:nvCxnSpPr>
        <p:spPr>
          <a:xfrm>
            <a:off x="9160042" y="3240161"/>
            <a:ext cx="0" cy="7864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987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8C0E082-B901-4325-97DC-9A7237947CF7}"/>
              </a:ext>
            </a:extLst>
          </p:cNvPr>
          <p:cNvSpPr>
            <a:spLocks noGrp="1"/>
          </p:cNvSpPr>
          <p:nvPr>
            <p:ph type="title"/>
          </p:nvPr>
        </p:nvSpPr>
        <p:spPr>
          <a:xfrm>
            <a:off x="252919" y="1123837"/>
            <a:ext cx="2947482" cy="4587152"/>
          </a:xfrm>
        </p:spPr>
        <p:txBody>
          <a:bodyPr/>
          <a:lstStyle/>
          <a:p>
            <a:r>
              <a:rPr lang="en-US" dirty="0"/>
              <a:t>How to test which groups are different</a:t>
            </a:r>
          </a:p>
        </p:txBody>
      </p:sp>
      <p:pic>
        <p:nvPicPr>
          <p:cNvPr id="7" name="Content Placeholder 6">
            <a:extLst>
              <a:ext uri="{FF2B5EF4-FFF2-40B4-BE49-F238E27FC236}">
                <a16:creationId xmlns:a16="http://schemas.microsoft.com/office/drawing/2014/main" id="{9DC02724-ED89-4425-973A-F1D0210F3CA1}"/>
              </a:ext>
            </a:extLst>
          </p:cNvPr>
          <p:cNvPicPr>
            <a:picLocks noGrp="1" noChangeAspect="1"/>
          </p:cNvPicPr>
          <p:nvPr>
            <p:ph idx="1"/>
          </p:nvPr>
        </p:nvPicPr>
        <p:blipFill>
          <a:blip r:embed="rId2"/>
          <a:stretch>
            <a:fillRect/>
          </a:stretch>
        </p:blipFill>
        <p:spPr>
          <a:xfrm>
            <a:off x="3868738" y="785314"/>
            <a:ext cx="7315200" cy="2743200"/>
          </a:xfrm>
          <a:prstGeom prst="rect">
            <a:avLst/>
          </a:prstGeom>
        </p:spPr>
      </p:pic>
      <p:pic>
        <p:nvPicPr>
          <p:cNvPr id="11" name="Picture 10">
            <a:extLst>
              <a:ext uri="{FF2B5EF4-FFF2-40B4-BE49-F238E27FC236}">
                <a16:creationId xmlns:a16="http://schemas.microsoft.com/office/drawing/2014/main" id="{4C0757A6-CDEE-43B7-97F7-734E2C1505AE}"/>
              </a:ext>
            </a:extLst>
          </p:cNvPr>
          <p:cNvPicPr>
            <a:picLocks noChangeAspect="1"/>
          </p:cNvPicPr>
          <p:nvPr/>
        </p:nvPicPr>
        <p:blipFill>
          <a:blip r:embed="rId3"/>
          <a:stretch>
            <a:fillRect/>
          </a:stretch>
        </p:blipFill>
        <p:spPr>
          <a:xfrm>
            <a:off x="5140325" y="3695947"/>
            <a:ext cx="4772025" cy="2505075"/>
          </a:xfrm>
          <a:prstGeom prst="rect">
            <a:avLst/>
          </a:prstGeom>
        </p:spPr>
      </p:pic>
      <p:sp>
        <p:nvSpPr>
          <p:cNvPr id="2" name="Rectangle 1">
            <a:extLst>
              <a:ext uri="{FF2B5EF4-FFF2-40B4-BE49-F238E27FC236}">
                <a16:creationId xmlns:a16="http://schemas.microsoft.com/office/drawing/2014/main" id="{AC4E9B2D-C73D-4F67-8C4C-828BC6AB1E21}"/>
              </a:ext>
            </a:extLst>
          </p:cNvPr>
          <p:cNvSpPr/>
          <p:nvPr/>
        </p:nvSpPr>
        <p:spPr>
          <a:xfrm>
            <a:off x="7716254" y="2438400"/>
            <a:ext cx="3467684" cy="1090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B22E6DB7-617B-4FE8-9A86-2849C400A2A4}"/>
              </a:ext>
            </a:extLst>
          </p:cNvPr>
          <p:cNvCxnSpPr/>
          <p:nvPr/>
        </p:nvCxnSpPr>
        <p:spPr>
          <a:xfrm flipH="1">
            <a:off x="8438147" y="2438400"/>
            <a:ext cx="224590" cy="15560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89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498DD47-6233-4321-A2BF-FB09E4E50F47}"/>
              </a:ext>
            </a:extLst>
          </p:cNvPr>
          <p:cNvPicPr>
            <a:picLocks noGrp="1" noChangeAspect="1"/>
          </p:cNvPicPr>
          <p:nvPr>
            <p:ph idx="1"/>
          </p:nvPr>
        </p:nvPicPr>
        <p:blipFill>
          <a:blip r:embed="rId2"/>
          <a:stretch>
            <a:fillRect/>
          </a:stretch>
        </p:blipFill>
        <p:spPr>
          <a:xfrm>
            <a:off x="4602163" y="1264064"/>
            <a:ext cx="5848350" cy="2266950"/>
          </a:xfrm>
          <a:prstGeom prst="rect">
            <a:avLst/>
          </a:prstGeom>
        </p:spPr>
      </p:pic>
      <p:sp>
        <p:nvSpPr>
          <p:cNvPr id="10" name="Title 9">
            <a:extLst>
              <a:ext uri="{FF2B5EF4-FFF2-40B4-BE49-F238E27FC236}">
                <a16:creationId xmlns:a16="http://schemas.microsoft.com/office/drawing/2014/main" id="{28C0E082-B901-4325-97DC-9A7237947CF7}"/>
              </a:ext>
            </a:extLst>
          </p:cNvPr>
          <p:cNvSpPr>
            <a:spLocks noGrp="1"/>
          </p:cNvSpPr>
          <p:nvPr>
            <p:ph type="title"/>
          </p:nvPr>
        </p:nvSpPr>
        <p:spPr>
          <a:xfrm>
            <a:off x="252919" y="1123837"/>
            <a:ext cx="2947482" cy="4587152"/>
          </a:xfrm>
        </p:spPr>
        <p:txBody>
          <a:bodyPr/>
          <a:lstStyle/>
          <a:p>
            <a:r>
              <a:rPr lang="en-US" dirty="0"/>
              <a:t>How to test which groups are different</a:t>
            </a:r>
          </a:p>
        </p:txBody>
      </p:sp>
      <p:pic>
        <p:nvPicPr>
          <p:cNvPr id="8" name="Picture 7">
            <a:extLst>
              <a:ext uri="{FF2B5EF4-FFF2-40B4-BE49-F238E27FC236}">
                <a16:creationId xmlns:a16="http://schemas.microsoft.com/office/drawing/2014/main" id="{234A2A43-310C-4536-A129-035AE926455A}"/>
              </a:ext>
            </a:extLst>
          </p:cNvPr>
          <p:cNvPicPr>
            <a:picLocks noChangeAspect="1"/>
          </p:cNvPicPr>
          <p:nvPr/>
        </p:nvPicPr>
        <p:blipFill>
          <a:blip r:embed="rId3"/>
          <a:stretch>
            <a:fillRect/>
          </a:stretch>
        </p:blipFill>
        <p:spPr>
          <a:xfrm>
            <a:off x="3559343" y="3898673"/>
            <a:ext cx="8154742" cy="1603766"/>
          </a:xfrm>
          <a:prstGeom prst="rect">
            <a:avLst/>
          </a:prstGeom>
        </p:spPr>
      </p:pic>
    </p:spTree>
    <p:extLst>
      <p:ext uri="{BB962C8B-B14F-4D97-AF65-F5344CB8AC3E}">
        <p14:creationId xmlns:p14="http://schemas.microsoft.com/office/powerpoint/2010/main" val="3743456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E56BA-848B-4725-B687-0515827A1DE4}"/>
              </a:ext>
            </a:extLst>
          </p:cNvPr>
          <p:cNvSpPr>
            <a:spLocks noGrp="1"/>
          </p:cNvSpPr>
          <p:nvPr>
            <p:ph type="title"/>
          </p:nvPr>
        </p:nvSpPr>
        <p:spPr/>
        <p:txBody>
          <a:bodyPr/>
          <a:lstStyle/>
          <a:p>
            <a:r>
              <a:rPr lang="en-US" dirty="0"/>
              <a:t>Compare means for groups which are significantly different</a:t>
            </a:r>
          </a:p>
        </p:txBody>
      </p:sp>
      <p:pic>
        <p:nvPicPr>
          <p:cNvPr id="8" name="Content Placeholder 7">
            <a:extLst>
              <a:ext uri="{FF2B5EF4-FFF2-40B4-BE49-F238E27FC236}">
                <a16:creationId xmlns:a16="http://schemas.microsoft.com/office/drawing/2014/main" id="{4FC1401A-ECD4-44CC-89C2-CCD0AFF7581D}"/>
              </a:ext>
            </a:extLst>
          </p:cNvPr>
          <p:cNvPicPr>
            <a:picLocks noGrp="1" noChangeAspect="1"/>
          </p:cNvPicPr>
          <p:nvPr>
            <p:ph idx="1"/>
          </p:nvPr>
        </p:nvPicPr>
        <p:blipFill>
          <a:blip r:embed="rId2"/>
          <a:stretch>
            <a:fillRect/>
          </a:stretch>
        </p:blipFill>
        <p:spPr>
          <a:xfrm>
            <a:off x="3868738" y="472477"/>
            <a:ext cx="7315200" cy="3112195"/>
          </a:xfrm>
          <a:prstGeom prst="rect">
            <a:avLst/>
          </a:prstGeom>
        </p:spPr>
      </p:pic>
      <p:pic>
        <p:nvPicPr>
          <p:cNvPr id="9" name="Picture 8">
            <a:extLst>
              <a:ext uri="{FF2B5EF4-FFF2-40B4-BE49-F238E27FC236}">
                <a16:creationId xmlns:a16="http://schemas.microsoft.com/office/drawing/2014/main" id="{E00E8CD4-4408-4E22-8702-1E70EA5DC532}"/>
              </a:ext>
            </a:extLst>
          </p:cNvPr>
          <p:cNvPicPr>
            <a:picLocks noChangeAspect="1"/>
          </p:cNvPicPr>
          <p:nvPr/>
        </p:nvPicPr>
        <p:blipFill>
          <a:blip r:embed="rId3"/>
          <a:stretch>
            <a:fillRect/>
          </a:stretch>
        </p:blipFill>
        <p:spPr>
          <a:xfrm>
            <a:off x="2882107" y="3863393"/>
            <a:ext cx="3743325" cy="2600325"/>
          </a:xfrm>
          <a:prstGeom prst="rect">
            <a:avLst/>
          </a:prstGeom>
        </p:spPr>
      </p:pic>
      <p:pic>
        <p:nvPicPr>
          <p:cNvPr id="10" name="Picture 9">
            <a:extLst>
              <a:ext uri="{FF2B5EF4-FFF2-40B4-BE49-F238E27FC236}">
                <a16:creationId xmlns:a16="http://schemas.microsoft.com/office/drawing/2014/main" id="{CDF35BB0-9AE4-4D11-BCE1-3D005C42BA63}"/>
              </a:ext>
            </a:extLst>
          </p:cNvPr>
          <p:cNvPicPr>
            <a:picLocks noChangeAspect="1"/>
          </p:cNvPicPr>
          <p:nvPr/>
        </p:nvPicPr>
        <p:blipFill>
          <a:blip r:embed="rId4"/>
          <a:stretch>
            <a:fillRect/>
          </a:stretch>
        </p:blipFill>
        <p:spPr>
          <a:xfrm>
            <a:off x="6887657" y="4387267"/>
            <a:ext cx="4733925" cy="1552575"/>
          </a:xfrm>
          <a:prstGeom prst="rect">
            <a:avLst/>
          </a:prstGeom>
        </p:spPr>
      </p:pic>
      <p:cxnSp>
        <p:nvCxnSpPr>
          <p:cNvPr id="12" name="Straight Arrow Connector 11">
            <a:extLst>
              <a:ext uri="{FF2B5EF4-FFF2-40B4-BE49-F238E27FC236}">
                <a16:creationId xmlns:a16="http://schemas.microsoft.com/office/drawing/2014/main" id="{5632D822-1C44-4F3E-BBD4-2315A096B522}"/>
              </a:ext>
            </a:extLst>
          </p:cNvPr>
          <p:cNvCxnSpPr>
            <a:cxnSpLocks/>
          </p:cNvCxnSpPr>
          <p:nvPr/>
        </p:nvCxnSpPr>
        <p:spPr>
          <a:xfrm flipH="1">
            <a:off x="6472948" y="2032215"/>
            <a:ext cx="1534695" cy="33418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13DB943-28FB-4038-84A2-351F6D7ACB6A}"/>
              </a:ext>
            </a:extLst>
          </p:cNvPr>
          <p:cNvCxnSpPr/>
          <p:nvPr/>
        </p:nvCxnSpPr>
        <p:spPr>
          <a:xfrm>
            <a:off x="9897979" y="3721768"/>
            <a:ext cx="0" cy="78606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BDA8A5A-B2D9-46A4-8882-38EC3FE8DC30}"/>
              </a:ext>
            </a:extLst>
          </p:cNvPr>
          <p:cNvCxnSpPr/>
          <p:nvPr/>
        </p:nvCxnSpPr>
        <p:spPr>
          <a:xfrm flipH="1">
            <a:off x="6625432" y="1123837"/>
            <a:ext cx="1382211" cy="29909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481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43BE-BEF5-4404-A51C-968D45C86D84}"/>
              </a:ext>
            </a:extLst>
          </p:cNvPr>
          <p:cNvSpPr>
            <a:spLocks noGrp="1"/>
          </p:cNvSpPr>
          <p:nvPr>
            <p:ph type="title"/>
          </p:nvPr>
        </p:nvSpPr>
        <p:spPr/>
        <p:txBody>
          <a:bodyPr/>
          <a:lstStyle/>
          <a:p>
            <a:r>
              <a:rPr lang="en-US" dirty="0"/>
              <a:t>How to report results for a mixed design ANOVA</a:t>
            </a:r>
          </a:p>
        </p:txBody>
      </p:sp>
      <p:sp>
        <p:nvSpPr>
          <p:cNvPr id="3" name="Content Placeholder 2">
            <a:extLst>
              <a:ext uri="{FF2B5EF4-FFF2-40B4-BE49-F238E27FC236}">
                <a16:creationId xmlns:a16="http://schemas.microsoft.com/office/drawing/2014/main" id="{2624E74F-3850-44AD-96A8-E1A6CA9AC3F8}"/>
              </a:ext>
            </a:extLst>
          </p:cNvPr>
          <p:cNvSpPr>
            <a:spLocks noGrp="1"/>
          </p:cNvSpPr>
          <p:nvPr>
            <p:ph idx="1"/>
          </p:nvPr>
        </p:nvSpPr>
        <p:spPr/>
        <p:txBody>
          <a:bodyPr/>
          <a:lstStyle/>
          <a:p>
            <a:r>
              <a:rPr lang="en-US" dirty="0"/>
              <a:t>There was a significant main effect of stimuli  gender, F(1, 75) = 23.66, p &lt; .001.  Post hoc tests revealed that participants correctly identified women stimuli (M = .79, SE = .02) significantly more often than men stimuli (M = .85, SE = .02), t(75) = -4.77, p &lt; .001.</a:t>
            </a:r>
          </a:p>
          <a:p>
            <a:r>
              <a:rPr lang="en-US" dirty="0"/>
              <a:t>There was a significant main effect of stimuli  position, F(1, 75) = 33.02, p &lt; .001.  Post hoc tests revealed that participants correctly identified upright stimuli (M = .85, SE = .02) significantly more often than inverted stimuli (M = .78, SE = .02), t(75) = - 5.82, p &lt; .001.</a:t>
            </a:r>
          </a:p>
          <a:p>
            <a:r>
              <a:rPr lang="en-US" dirty="0"/>
              <a:t>There was a significant interaction effect of stimuli gender and stimuli position, F(1, 75) = 15.15, p &lt; .001.  Simple main effects analysis showed that there was not a significant difference in the percent of correctly identified upright and inverted stimuli for women, F(1, 77) = 2.19, p = .14.  Simple main effects analysis showed that participants correctly identified upright men stimuli significantly more often than inverted men stimuli, F(1.77) = 38.02, p &lt; .001.</a:t>
            </a:r>
          </a:p>
        </p:txBody>
      </p:sp>
    </p:spTree>
    <p:extLst>
      <p:ext uri="{BB962C8B-B14F-4D97-AF65-F5344CB8AC3E}">
        <p14:creationId xmlns:p14="http://schemas.microsoft.com/office/powerpoint/2010/main" val="2060990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7C001-A85D-4948-AB2C-84AD4F024B64}"/>
              </a:ext>
            </a:extLst>
          </p:cNvPr>
          <p:cNvSpPr>
            <a:spLocks noGrp="1"/>
          </p:cNvSpPr>
          <p:nvPr>
            <p:ph type="title"/>
          </p:nvPr>
        </p:nvSpPr>
        <p:spPr/>
        <p:txBody>
          <a:bodyPr/>
          <a:lstStyle/>
          <a:p>
            <a:r>
              <a:rPr lang="en-US" dirty="0"/>
              <a:t>In-class assignment</a:t>
            </a:r>
          </a:p>
        </p:txBody>
      </p:sp>
    </p:spTree>
    <p:extLst>
      <p:ext uri="{BB962C8B-B14F-4D97-AF65-F5344CB8AC3E}">
        <p14:creationId xmlns:p14="http://schemas.microsoft.com/office/powerpoint/2010/main" val="2770641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7C894-9B68-4C3F-B249-7A5D2033B09F}"/>
              </a:ext>
            </a:extLst>
          </p:cNvPr>
          <p:cNvSpPr>
            <a:spLocks noGrp="1"/>
          </p:cNvSpPr>
          <p:nvPr>
            <p:ph type="title"/>
          </p:nvPr>
        </p:nvSpPr>
        <p:spPr/>
        <p:txBody>
          <a:bodyPr/>
          <a:lstStyle/>
          <a:p>
            <a:r>
              <a:rPr lang="en-US" dirty="0"/>
              <a:t>In-class assignment</a:t>
            </a:r>
          </a:p>
        </p:txBody>
      </p:sp>
      <p:sp>
        <p:nvSpPr>
          <p:cNvPr id="3" name="Content Placeholder 2">
            <a:extLst>
              <a:ext uri="{FF2B5EF4-FFF2-40B4-BE49-F238E27FC236}">
                <a16:creationId xmlns:a16="http://schemas.microsoft.com/office/drawing/2014/main" id="{9B84EDCD-6612-49E5-8E6C-46DACFE37282}"/>
              </a:ext>
            </a:extLst>
          </p:cNvPr>
          <p:cNvSpPr>
            <a:spLocks noGrp="1"/>
          </p:cNvSpPr>
          <p:nvPr>
            <p:ph idx="1"/>
          </p:nvPr>
        </p:nvSpPr>
        <p:spPr/>
        <p:txBody>
          <a:bodyPr>
            <a:normAutofit/>
          </a:bodyPr>
          <a:lstStyle/>
          <a:p>
            <a:r>
              <a:rPr lang="en-US" sz="2400" dirty="0"/>
              <a:t>Get you data</a:t>
            </a:r>
          </a:p>
          <a:p>
            <a:r>
              <a:rPr lang="en-US" sz="2400" dirty="0"/>
              <a:t>Calculate a 2x3 factorial ANOVA</a:t>
            </a:r>
          </a:p>
          <a:p>
            <a:r>
              <a:rPr lang="en-US" sz="2400" dirty="0"/>
              <a:t>Submit screenshots of the results</a:t>
            </a:r>
          </a:p>
          <a:p>
            <a:r>
              <a:rPr lang="en-US" sz="2400" dirty="0"/>
              <a:t>You do NOT have to report in APA format</a:t>
            </a:r>
          </a:p>
          <a:p>
            <a:r>
              <a:rPr lang="en-US" sz="2400" dirty="0"/>
              <a:t>Submit the Word document on Blackboard.  This is a group assignment, so only one person from the groups needs to submit the document.</a:t>
            </a:r>
          </a:p>
        </p:txBody>
      </p:sp>
    </p:spTree>
    <p:extLst>
      <p:ext uri="{BB962C8B-B14F-4D97-AF65-F5344CB8AC3E}">
        <p14:creationId xmlns:p14="http://schemas.microsoft.com/office/powerpoint/2010/main" val="299424530"/>
      </p:ext>
    </p:extLst>
  </p:cSld>
  <p:clrMapOvr>
    <a:masterClrMapping/>
  </p:clrMapOvr>
</p:sld>
</file>

<file path=ppt/theme/theme1.xml><?xml version="1.0" encoding="utf-8"?>
<a:theme xmlns:a="http://schemas.openxmlformats.org/drawingml/2006/main" name="Fra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532</TotalTime>
  <Words>1482</Words>
  <Application>Microsoft Office PowerPoint</Application>
  <PresentationFormat>Widescreen</PresentationFormat>
  <Paragraphs>158</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Corbel</vt:lpstr>
      <vt:lpstr>Georgia</vt:lpstr>
      <vt:lpstr>Wingdings 2</vt:lpstr>
      <vt:lpstr>Frame</vt:lpstr>
      <vt:lpstr>Mixed ANOVA</vt:lpstr>
      <vt:lpstr>Keeping the stats straight</vt:lpstr>
      <vt:lpstr>Keeping the stats straight</vt:lpstr>
      <vt:lpstr>Keeping the stats straight</vt:lpstr>
      <vt:lpstr>Keeping the stats straight</vt:lpstr>
      <vt:lpstr>Keeping the stats straight</vt:lpstr>
      <vt:lpstr>Mixed design ANOVA</vt:lpstr>
      <vt:lpstr>An example</vt:lpstr>
      <vt:lpstr>An example</vt:lpstr>
      <vt:lpstr>An example</vt:lpstr>
      <vt:lpstr>Assumptions</vt:lpstr>
      <vt:lpstr>In-class demonstration</vt:lpstr>
      <vt:lpstr>Example</vt:lpstr>
      <vt:lpstr>How to complete a mixed design ANOVA in JASP</vt:lpstr>
      <vt:lpstr>How to complete a mixed design ANOVA in JASP</vt:lpstr>
      <vt:lpstr>How to test whether there are significant differences</vt:lpstr>
      <vt:lpstr>How to test if the assumption of sphericity has been violated</vt:lpstr>
      <vt:lpstr>How to test which groups are different</vt:lpstr>
      <vt:lpstr>How to test which groups are different</vt:lpstr>
      <vt:lpstr>Compare means for groups which are significantly different</vt:lpstr>
      <vt:lpstr>How to report results for a mixed design ANOVA</vt:lpstr>
      <vt:lpstr>In-class assignment</vt:lpstr>
      <vt:lpstr>In-class 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Mixed ANOVA</dc:title>
  <dc:creator>Karrie Elpers</dc:creator>
  <cp:lastModifiedBy>Taja Gordon</cp:lastModifiedBy>
  <cp:revision>64</cp:revision>
  <dcterms:created xsi:type="dcterms:W3CDTF">2020-04-27T00:23:10Z</dcterms:created>
  <dcterms:modified xsi:type="dcterms:W3CDTF">2020-05-10T00:15:04Z</dcterms:modified>
</cp:coreProperties>
</file>